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74"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79" autoAdjust="0"/>
    <p:restoredTop sz="94366" autoAdjust="0"/>
  </p:normalViewPr>
  <p:slideViewPr>
    <p:cSldViewPr snapToGrid="0">
      <p:cViewPr>
        <p:scale>
          <a:sx n="66" d="100"/>
          <a:sy n="66" d="100"/>
        </p:scale>
        <p:origin x="-1380" y="-162"/>
      </p:cViewPr>
      <p:guideLst>
        <p:guide orient="horz" pos="2160"/>
        <p:guide pos="3120"/>
      </p:guideLst>
    </p:cSldViewPr>
  </p:slideViewPr>
  <p:outlineViewPr>
    <p:cViewPr>
      <p:scale>
        <a:sx n="33" d="100"/>
        <a:sy n="33" d="100"/>
      </p:scale>
      <p:origin x="0" y="-29238"/>
    </p:cViewPr>
  </p:outlineViewPr>
  <p:notesTextViewPr>
    <p:cViewPr>
      <p:scale>
        <a:sx n="1" d="1"/>
        <a:sy n="1" d="1"/>
      </p:scale>
      <p:origin x="0" y="0"/>
    </p:cViewPr>
  </p:notesTextViewPr>
  <p:sorterViewPr>
    <p:cViewPr varScale="1">
      <p:scale>
        <a:sx n="1" d="1"/>
        <a:sy n="1" d="1"/>
      </p:scale>
      <p:origin x="0" y="5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861032" y="3810002"/>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861051" y="3897010"/>
            <a:ext cx="404495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861051"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861050" y="3962400"/>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906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9"/>
            <a:ext cx="9906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948555" y="3643090"/>
            <a:ext cx="2957446"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906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95300" y="2401889"/>
            <a:ext cx="916305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95300" y="3899938"/>
            <a:ext cx="536575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264400" y="4206240"/>
            <a:ext cx="1040130" cy="457200"/>
          </a:xfrm>
        </p:spPr>
        <p:txBody>
          <a:bodyPr/>
          <a:lstStyle/>
          <a:p>
            <a:fld id="{675F0BF0-3ADE-4F81-A449-DFB7479AC958}" type="datetimeFigureOut">
              <a:rPr lang="ar-IQ" smtClean="0"/>
              <a:pPr/>
              <a:t>04/06/1441</a:t>
            </a:fld>
            <a:endParaRPr lang="ar-IQ"/>
          </a:p>
        </p:txBody>
      </p:sp>
      <p:sp>
        <p:nvSpPr>
          <p:cNvPr id="17" name="Footer Placeholder 16"/>
          <p:cNvSpPr>
            <a:spLocks noGrp="1"/>
          </p:cNvSpPr>
          <p:nvPr>
            <p:ph type="ftr" sz="quarter" idx="11"/>
          </p:nvPr>
        </p:nvSpPr>
        <p:spPr>
          <a:xfrm>
            <a:off x="5861050" y="4205288"/>
            <a:ext cx="1403350" cy="457200"/>
          </a:xfrm>
        </p:spPr>
        <p:txBody>
          <a:bodyPr/>
          <a:lstStyle/>
          <a:p>
            <a:endParaRPr lang="ar-IQ"/>
          </a:p>
        </p:txBody>
      </p:sp>
      <p:sp>
        <p:nvSpPr>
          <p:cNvPr id="29" name="Slide Number Placeholder 28"/>
          <p:cNvSpPr>
            <a:spLocks noGrp="1"/>
          </p:cNvSpPr>
          <p:nvPr>
            <p:ph type="sldNum" sz="quarter" idx="12"/>
          </p:nvPr>
        </p:nvSpPr>
        <p:spPr>
          <a:xfrm>
            <a:off x="9013429" y="1136"/>
            <a:ext cx="810021" cy="365760"/>
          </a:xfrm>
        </p:spPr>
        <p:txBody>
          <a:bodyPr/>
          <a:lstStyle>
            <a:lvl1pPr algn="r">
              <a:defRPr sz="1800">
                <a:solidFill>
                  <a:schemeClr val="bg1"/>
                </a:solidFill>
              </a:defRPr>
            </a:lvl1pPr>
          </a:lstStyle>
          <a:p>
            <a:fld id="{FC208B7E-7A57-4E06-905C-88C2A5547A3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F0BF0-3ADE-4F81-A449-DFB7479AC958}" type="datetimeFigureOut">
              <a:rPr lang="ar-IQ" smtClean="0"/>
              <a:pPr/>
              <a:t>04/06/1441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208B7E-7A57-4E06-905C-88C2A5547A3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6950" y="1143000"/>
            <a:ext cx="206375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143000"/>
            <a:ext cx="67691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F0BF0-3ADE-4F81-A449-DFB7479AC958}" type="datetimeFigureOut">
              <a:rPr lang="ar-IQ" smtClean="0"/>
              <a:pPr/>
              <a:t>04/06/1441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208B7E-7A57-4E06-905C-88C2A5547A3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5F0BF0-3ADE-4F81-A449-DFB7479AC958}" type="datetimeFigureOut">
              <a:rPr lang="ar-IQ" smtClean="0"/>
              <a:pPr/>
              <a:t>04/06/1441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208B7E-7A57-4E06-905C-88C2A5547A3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1981202"/>
            <a:ext cx="84201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82506" y="3367088"/>
            <a:ext cx="84201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5F0BF0-3ADE-4F81-A449-DFB7479AC958}" type="datetimeFigureOut">
              <a:rPr lang="ar-IQ" smtClean="0"/>
              <a:pPr/>
              <a:t>04/06/1441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C208B7E-7A57-4E06-905C-88C2A5547A38}"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5F0BF0-3ADE-4F81-A449-DFB7479AC958}" type="datetimeFigureOut">
              <a:rPr lang="ar-IQ" smtClean="0"/>
              <a:pPr/>
              <a:t>04/06/1441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C208B7E-7A57-4E06-905C-88C2A5547A3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2750" y="1143000"/>
            <a:ext cx="90805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14662" y="2244970"/>
            <a:ext cx="4378589"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11497" y="2708519"/>
            <a:ext cx="4378589"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75F0BF0-3ADE-4F81-A449-DFB7479AC958}" type="datetimeFigureOut">
              <a:rPr lang="ar-IQ" smtClean="0"/>
              <a:pPr/>
              <a:t>04/06/1441</a:t>
            </a:fld>
            <a:endParaRPr lang="ar-IQ"/>
          </a:p>
        </p:txBody>
      </p:sp>
      <p:sp>
        <p:nvSpPr>
          <p:cNvPr id="27" name="Slide Number Placeholder 26"/>
          <p:cNvSpPr>
            <a:spLocks noGrp="1"/>
          </p:cNvSpPr>
          <p:nvPr>
            <p:ph type="sldNum" sz="quarter" idx="11"/>
          </p:nvPr>
        </p:nvSpPr>
        <p:spPr/>
        <p:txBody>
          <a:bodyPr rtlCol="0"/>
          <a:lstStyle/>
          <a:p>
            <a:fld id="{FC208B7E-7A57-4E06-905C-88C2A5547A38}" type="slidenum">
              <a:rPr lang="ar-IQ" smtClean="0"/>
              <a:pPr/>
              <a:t>‹#›</a:t>
            </a:fld>
            <a:endParaRPr lang="ar-IQ"/>
          </a:p>
        </p:txBody>
      </p:sp>
      <p:sp>
        <p:nvSpPr>
          <p:cNvPr id="28" name="Footer Placeholder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7132320" y="612648"/>
            <a:ext cx="1037036" cy="457200"/>
          </a:xfrm>
        </p:spPr>
        <p:txBody>
          <a:bodyPr/>
          <a:lstStyle/>
          <a:p>
            <a:fld id="{675F0BF0-3ADE-4F81-A449-DFB7479AC958}" type="datetimeFigureOut">
              <a:rPr lang="ar-IQ" smtClean="0"/>
              <a:pPr/>
              <a:t>04/06/1441</a:t>
            </a:fld>
            <a:endParaRPr lang="ar-IQ"/>
          </a:p>
        </p:txBody>
      </p:sp>
      <p:sp>
        <p:nvSpPr>
          <p:cNvPr id="4" name="Footer Placeholder 3"/>
          <p:cNvSpPr>
            <a:spLocks noGrp="1"/>
          </p:cNvSpPr>
          <p:nvPr>
            <p:ph type="ftr" sz="quarter" idx="11"/>
          </p:nvPr>
        </p:nvSpPr>
        <p:spPr>
          <a:xfrm>
            <a:off x="5695950" y="612648"/>
            <a:ext cx="1436370" cy="457200"/>
          </a:xfrm>
        </p:spPr>
        <p:txBody>
          <a:bodyPr/>
          <a:lstStyle/>
          <a:p>
            <a:endParaRPr lang="ar-IQ"/>
          </a:p>
        </p:txBody>
      </p:sp>
      <p:sp>
        <p:nvSpPr>
          <p:cNvPr id="5" name="Slide Number Placeholder 4"/>
          <p:cNvSpPr>
            <a:spLocks noGrp="1"/>
          </p:cNvSpPr>
          <p:nvPr>
            <p:ph type="sldNum" sz="quarter" idx="12"/>
          </p:nvPr>
        </p:nvSpPr>
        <p:spPr>
          <a:xfrm>
            <a:off x="8855964" y="2272"/>
            <a:ext cx="825500" cy="365760"/>
          </a:xfrm>
        </p:spPr>
        <p:txBody>
          <a:bodyPr/>
          <a:lstStyle/>
          <a:p>
            <a:fld id="{FC208B7E-7A57-4E06-905C-88C2A5547A3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F0BF0-3ADE-4F81-A449-DFB7479AC958}" type="datetimeFigureOut">
              <a:rPr lang="ar-IQ" smtClean="0"/>
              <a:pPr/>
              <a:t>04/06/1441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C208B7E-7A57-4E06-905C-88C2A5547A3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99621" y="1101970"/>
            <a:ext cx="366522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799621" y="2010727"/>
            <a:ext cx="366522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65100" y="776287"/>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5F0BF0-3ADE-4F81-A449-DFB7479AC958}" type="datetimeFigureOut">
              <a:rPr lang="ar-IQ" smtClean="0"/>
              <a:pPr/>
              <a:t>04/06/1441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C208B7E-7A57-4E06-905C-88C2A5547A3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93804" y="1109162"/>
            <a:ext cx="6357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595813" y="3274310"/>
            <a:ext cx="28067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5F0BF0-3ADE-4F81-A449-DFB7479AC958}" type="datetimeFigureOut">
              <a:rPr lang="ar-IQ" smtClean="0"/>
              <a:pPr/>
              <a:t>04/06/1441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C208B7E-7A57-4E06-905C-88C2A5547A3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906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906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8"/>
            <a:ext cx="9906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861032" y="360248"/>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861051" y="440114"/>
            <a:ext cx="404495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857950"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988117"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842047" y="-2001"/>
            <a:ext cx="6242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798188"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9723375"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9658650"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95300" y="1143000"/>
            <a:ext cx="89154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2249424"/>
            <a:ext cx="89154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7135414" y="612648"/>
            <a:ext cx="1037036" cy="457200"/>
          </a:xfrm>
          <a:prstGeom prst="rect">
            <a:avLst/>
          </a:prstGeom>
        </p:spPr>
        <p:txBody>
          <a:bodyPr vert="horz"/>
          <a:lstStyle>
            <a:lvl1pPr algn="l" eaLnBrk="1" latinLnBrk="0" hangingPunct="1">
              <a:defRPr kumimoji="0" sz="800">
                <a:solidFill>
                  <a:schemeClr val="accent2"/>
                </a:solidFill>
              </a:defRPr>
            </a:lvl1pPr>
          </a:lstStyle>
          <a:p>
            <a:fld id="{675F0BF0-3ADE-4F81-A449-DFB7479AC958}" type="datetimeFigureOut">
              <a:rPr lang="ar-IQ" smtClean="0"/>
              <a:pPr/>
              <a:t>04/06/1441</a:t>
            </a:fld>
            <a:endParaRPr lang="ar-IQ"/>
          </a:p>
        </p:txBody>
      </p:sp>
      <p:sp>
        <p:nvSpPr>
          <p:cNvPr id="3" name="Footer Placeholder 2"/>
          <p:cNvSpPr>
            <a:spLocks noGrp="1"/>
          </p:cNvSpPr>
          <p:nvPr>
            <p:ph type="ftr" sz="quarter" idx="3"/>
          </p:nvPr>
        </p:nvSpPr>
        <p:spPr>
          <a:xfrm>
            <a:off x="5695950" y="612648"/>
            <a:ext cx="143637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Slide Number Placeholder 22"/>
          <p:cNvSpPr>
            <a:spLocks noGrp="1"/>
          </p:cNvSpPr>
          <p:nvPr>
            <p:ph type="sldNum" sz="quarter" idx="4"/>
          </p:nvPr>
        </p:nvSpPr>
        <p:spPr>
          <a:xfrm>
            <a:off x="8855964" y="2272"/>
            <a:ext cx="825500" cy="365760"/>
          </a:xfrm>
          <a:prstGeom prst="rect">
            <a:avLst/>
          </a:prstGeom>
        </p:spPr>
        <p:txBody>
          <a:bodyPr vert="horz" anchor="b"/>
          <a:lstStyle>
            <a:lvl1pPr algn="r" eaLnBrk="1" latinLnBrk="0" hangingPunct="1">
              <a:defRPr kumimoji="0" sz="1800">
                <a:solidFill>
                  <a:srgbClr val="FFFFFF"/>
                </a:solidFill>
              </a:defRPr>
            </a:lvl1pPr>
          </a:lstStyle>
          <a:p>
            <a:fld id="{FC208B7E-7A57-4E06-905C-88C2A5547A3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2509" y="886691"/>
            <a:ext cx="4544291" cy="2826327"/>
          </a:xfrm>
        </p:spPr>
        <p:txBody>
          <a:bodyPr>
            <a:noAutofit/>
          </a:bodyPr>
          <a:lstStyle/>
          <a:p>
            <a:pPr algn="ctr"/>
            <a:r>
              <a:rPr lang="en-GB" sz="2000" b="1" dirty="0" smtClean="0">
                <a:cs typeface="+mn-cs"/>
              </a:rPr>
              <a:t>Seminar on the CWC and Chemical Safety and Security Management for Member States in the Asia Region</a:t>
            </a:r>
            <a:r>
              <a:rPr lang="en-US" sz="2000" b="1" dirty="0" smtClean="0">
                <a:cs typeface="+mn-cs"/>
              </a:rPr>
              <a:t> </a:t>
            </a:r>
            <a:r>
              <a:rPr lang="en-GB" sz="2000" b="1" dirty="0" smtClean="0">
                <a:cs typeface="+mn-cs"/>
              </a:rPr>
              <a:t>National Committee for the Prohibition of Weapons Doha Regional Centre for CBRN Training</a:t>
            </a:r>
            <a:br>
              <a:rPr lang="en-GB" sz="2000" b="1" dirty="0" smtClean="0">
                <a:cs typeface="+mn-cs"/>
              </a:rPr>
            </a:br>
            <a:endParaRPr lang="en-US" sz="2000" b="1" dirty="0">
              <a:cs typeface="+mn-cs"/>
            </a:endParaRPr>
          </a:p>
        </p:txBody>
      </p:sp>
      <p:sp>
        <p:nvSpPr>
          <p:cNvPr id="3" name="عنصر نائب للمحتوى 2"/>
          <p:cNvSpPr>
            <a:spLocks noGrp="1"/>
          </p:cNvSpPr>
          <p:nvPr>
            <p:ph sz="half" idx="1"/>
          </p:nvPr>
        </p:nvSpPr>
        <p:spPr>
          <a:xfrm>
            <a:off x="495300" y="3588327"/>
            <a:ext cx="4375150" cy="3187062"/>
          </a:xfrm>
        </p:spPr>
        <p:txBody>
          <a:bodyPr/>
          <a:lstStyle/>
          <a:p>
            <a:pPr algn="l"/>
            <a:r>
              <a:rPr lang="en-US" dirty="0" smtClean="0"/>
              <a:t>Second Session:-</a:t>
            </a:r>
          </a:p>
          <a:p>
            <a:pPr algn="l"/>
            <a:r>
              <a:rPr lang="en-US" dirty="0" smtClean="0"/>
              <a:t>Engineer  Nasser </a:t>
            </a:r>
            <a:r>
              <a:rPr lang="en-US" dirty="0" err="1" smtClean="0"/>
              <a:t>Idrees</a:t>
            </a:r>
            <a:r>
              <a:rPr lang="en-US" dirty="0" smtClean="0"/>
              <a:t> </a:t>
            </a:r>
            <a:r>
              <a:rPr lang="en-US" dirty="0" err="1" smtClean="0"/>
              <a:t>Mahdi</a:t>
            </a:r>
            <a:r>
              <a:rPr lang="en-US" dirty="0" smtClean="0"/>
              <a:t> AL </a:t>
            </a:r>
            <a:r>
              <a:rPr lang="en-US" dirty="0" err="1" smtClean="0"/>
              <a:t>Medni</a:t>
            </a:r>
            <a:r>
              <a:rPr lang="en-US" dirty="0" smtClean="0"/>
              <a:t>/D.G. of Technical directorate /Ministry of Industry and Minerals and member of Coordinating Council  National Monitoring Authority for Non-Proliferation</a:t>
            </a:r>
            <a:endParaRPr lang="ar-SA" dirty="0"/>
          </a:p>
        </p:txBody>
      </p:sp>
      <p:sp>
        <p:nvSpPr>
          <p:cNvPr id="4" name="عنصر نائب للمحتوى 3"/>
          <p:cNvSpPr>
            <a:spLocks noGrp="1"/>
          </p:cNvSpPr>
          <p:nvPr>
            <p:ph sz="half" idx="2"/>
          </p:nvPr>
        </p:nvSpPr>
        <p:spPr>
          <a:xfrm>
            <a:off x="5035550" y="3574472"/>
            <a:ext cx="4375150" cy="2882262"/>
          </a:xfrm>
        </p:spPr>
        <p:txBody>
          <a:bodyPr>
            <a:normAutofit/>
          </a:bodyPr>
          <a:lstStyle/>
          <a:p>
            <a:pPr algn="justLow" rtl="1"/>
            <a:r>
              <a:rPr lang="ar-IQ" sz="2800" dirty="0" smtClean="0"/>
              <a:t>الجلسة الثانية :-</a:t>
            </a:r>
          </a:p>
          <a:p>
            <a:pPr algn="justLow" rtl="1"/>
            <a:r>
              <a:rPr lang="ar-IQ" sz="2400" dirty="0" smtClean="0"/>
              <a:t>المهندس ناصر إدريس مهدي المدني مدير عام الدائرة الفنية في وزارة الصناعة والمعادن العراقية </a:t>
            </a:r>
          </a:p>
          <a:p>
            <a:pPr algn="justLow" rtl="1"/>
            <a:r>
              <a:rPr lang="ar-IQ" sz="2400" dirty="0" smtClean="0"/>
              <a:t>وعضو المجلس </a:t>
            </a:r>
            <a:r>
              <a:rPr lang="ar-IQ" sz="2400" dirty="0" err="1" smtClean="0"/>
              <a:t>التنسيقي</a:t>
            </a:r>
            <a:r>
              <a:rPr lang="ar-IQ" sz="2400" dirty="0" smtClean="0"/>
              <a:t> لهيئة الرقابة الوطنية لمنع الانتشار </a:t>
            </a:r>
            <a:endParaRPr lang="en-US" sz="2400" dirty="0" smtClean="0"/>
          </a:p>
          <a:p>
            <a:endParaRPr lang="ar-SA" sz="2400" dirty="0"/>
          </a:p>
        </p:txBody>
      </p:sp>
      <p:sp>
        <p:nvSpPr>
          <p:cNvPr id="5" name="مربع نص 4"/>
          <p:cNvSpPr txBox="1"/>
          <p:nvPr/>
        </p:nvSpPr>
        <p:spPr>
          <a:xfrm>
            <a:off x="5019675" y="1009650"/>
            <a:ext cx="4295775" cy="2246769"/>
          </a:xfrm>
          <a:prstGeom prst="rect">
            <a:avLst/>
          </a:prstGeom>
          <a:noFill/>
        </p:spPr>
        <p:txBody>
          <a:bodyPr wrap="square" rtlCol="1">
            <a:spAutoFit/>
          </a:bodyPr>
          <a:lstStyle/>
          <a:p>
            <a:pPr algn="ctr" rtl="1"/>
            <a:r>
              <a:rPr lang="ar-IQ" sz="2800" dirty="0" smtClean="0">
                <a:latin typeface="Andalus" pitchFamily="18" charset="-78"/>
              </a:rPr>
              <a:t>ندوة حول اتفاقية الأسلحة الكيميائية وإدارة السلامة والأمن الكيميائي للدول الأعضاء في منطقة أسيا اللجنة الوطنية لحظر الأسلحة / مركز الدوحة الإقليمي للتدريب</a:t>
            </a:r>
            <a:r>
              <a:rPr lang="en-US" sz="2800" dirty="0" smtClean="0">
                <a:latin typeface="Andalus" pitchFamily="18" charset="-78"/>
              </a:rPr>
              <a:t>CBRN</a:t>
            </a:r>
            <a:endParaRPr lang="ar-SA" sz="2800" dirty="0"/>
          </a:p>
        </p:txBody>
      </p:sp>
    </p:spTree>
  </p:cSld>
  <p:clrMapOvr>
    <a:masterClrMapping/>
  </p:clrMapOvr>
  <p:transition spd="slow" advTm="20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063659"/>
            <a:ext cx="4287883" cy="4562112"/>
          </a:xfrm>
        </p:spPr>
        <p:txBody>
          <a:bodyPr>
            <a:normAutofit fontScale="77500" lnSpcReduction="20000"/>
          </a:bodyPr>
          <a:lstStyle/>
          <a:p>
            <a:pPr marL="566928" indent="-457200" rtl="0">
              <a:buFont typeface="+mj-lt"/>
              <a:buAutoNum type="arabicPeriod" startAt="8"/>
            </a:pPr>
            <a:r>
              <a:rPr lang="en-US" sz="2000" dirty="0" smtClean="0">
                <a:latin typeface="Arial" pitchFamily="34" charset="0"/>
                <a:cs typeface="Arial" pitchFamily="34" charset="0"/>
              </a:rPr>
              <a:t>Full alert for emergency and accidents resulting from the chemicals.</a:t>
            </a:r>
          </a:p>
          <a:p>
            <a:pPr marL="566928" indent="-457200" rtl="0">
              <a:buFont typeface="+mj-lt"/>
              <a:buAutoNum type="arabicPeriod" startAt="8"/>
            </a:pPr>
            <a:r>
              <a:rPr lang="en-US" sz="2000" dirty="0" smtClean="0">
                <a:latin typeface="Arial" pitchFamily="34" charset="0"/>
                <a:cs typeface="Arial" pitchFamily="34" charset="0"/>
              </a:rPr>
              <a:t>Promotion and encouraging cooperation between companies to protect human health and environment from danger of using poisons and carcinogens because of chemicals.</a:t>
            </a:r>
          </a:p>
          <a:p>
            <a:pPr marL="566928" indent="-457200" rtl="0">
              <a:buFont typeface="+mj-lt"/>
              <a:buAutoNum type="arabicPeriod" startAt="8"/>
            </a:pPr>
            <a:r>
              <a:rPr lang="en-US" sz="2000" dirty="0" smtClean="0">
                <a:latin typeface="Arial" pitchFamily="34" charset="0"/>
                <a:cs typeface="Arial" pitchFamily="34" charset="0"/>
              </a:rPr>
              <a:t>Promoting to comply with international agreement as regards chemical and hazardous wastes. </a:t>
            </a:r>
          </a:p>
          <a:p>
            <a:pPr marL="566928" indent="-457200" rtl="0">
              <a:buFont typeface="+mj-lt"/>
              <a:buAutoNum type="arabicPeriod" startAt="8"/>
            </a:pPr>
            <a:r>
              <a:rPr lang="en-US" sz="2000" dirty="0" smtClean="0">
                <a:latin typeface="Arial" pitchFamily="34" charset="0"/>
                <a:cs typeface="Arial" pitchFamily="34" charset="0"/>
              </a:rPr>
              <a:t>Adoption of best technologies according to the available suitable potentialities concerning the chemical management to prevent hazards.</a:t>
            </a:r>
          </a:p>
          <a:p>
            <a:pPr marL="566928" indent="-457200" rtl="0">
              <a:buFont typeface="+mj-lt"/>
              <a:buAutoNum type="arabicPeriod" startAt="8"/>
            </a:pPr>
            <a:r>
              <a:rPr lang="en-US" sz="2000" dirty="0" smtClean="0">
                <a:latin typeface="Arial" pitchFamily="34" charset="0"/>
                <a:cs typeface="Arial" pitchFamily="34" charset="0"/>
              </a:rPr>
              <a:t>Adoption of sound methods in environment and construction of facilities to get rid of hazardous toxics substances </a:t>
            </a:r>
          </a:p>
          <a:p>
            <a:pPr marL="566928" indent="-457200" rtl="0">
              <a:buFont typeface="+mj-lt"/>
              <a:buAutoNum type="arabicPeriod" startAt="8"/>
            </a:pPr>
            <a:r>
              <a:rPr lang="en-US" sz="2000" dirty="0" smtClean="0">
                <a:latin typeface="Arial" pitchFamily="34" charset="0"/>
                <a:cs typeface="Arial" pitchFamily="34" charset="0"/>
              </a:rPr>
              <a:t>Providing sufficient resources in budget for chemicals management through the state budget balance</a:t>
            </a:r>
            <a:r>
              <a:rPr lang="en-US" sz="2000" dirty="0" smtClean="0"/>
              <a:t>.</a:t>
            </a:r>
            <a:endParaRPr lang="ar-IQ" sz="2000" dirty="0"/>
          </a:p>
        </p:txBody>
      </p:sp>
      <p:sp>
        <p:nvSpPr>
          <p:cNvPr id="4" name="Content Placeholder 3"/>
          <p:cNvSpPr>
            <a:spLocks noGrp="1"/>
          </p:cNvSpPr>
          <p:nvPr>
            <p:ph sz="half" idx="2"/>
          </p:nvPr>
        </p:nvSpPr>
        <p:spPr>
          <a:xfrm>
            <a:off x="4287883" y="2224042"/>
            <a:ext cx="5349830" cy="4633958"/>
          </a:xfrm>
        </p:spPr>
        <p:txBody>
          <a:bodyPr>
            <a:noAutofit/>
          </a:bodyPr>
          <a:lstStyle/>
          <a:p>
            <a:pPr marL="0" indent="0" algn="r">
              <a:buNone/>
            </a:pPr>
            <a:r>
              <a:rPr lang="ar-IQ" sz="1800" dirty="0" smtClean="0">
                <a:latin typeface="Arial" pitchFamily="34" charset="0"/>
                <a:cs typeface="Arial" pitchFamily="34" charset="0"/>
              </a:rPr>
              <a:t>8- </a:t>
            </a:r>
            <a:r>
              <a:rPr lang="ar-IQ" sz="1800" dirty="0">
                <a:latin typeface="Arial" pitchFamily="34" charset="0"/>
                <a:cs typeface="Arial" pitchFamily="34" charset="0"/>
              </a:rPr>
              <a:t>التأهب الكامل  للطواريء وحالات الحوادث الناتجه عن </a:t>
            </a:r>
            <a:r>
              <a:rPr lang="ar-IQ" sz="1800">
                <a:latin typeface="Arial" pitchFamily="34" charset="0"/>
                <a:cs typeface="Arial" pitchFamily="34" charset="0"/>
              </a:rPr>
              <a:t>المواد </a:t>
            </a:r>
            <a:r>
              <a:rPr lang="ar-IQ" sz="1800" smtClean="0">
                <a:latin typeface="Arial" pitchFamily="34" charset="0"/>
                <a:cs typeface="Arial" pitchFamily="34" charset="0"/>
              </a:rPr>
              <a:t>الكيميائية </a:t>
            </a:r>
            <a:r>
              <a:rPr lang="ar-IQ" sz="1800" dirty="0">
                <a:latin typeface="Arial" pitchFamily="34" charset="0"/>
                <a:cs typeface="Arial" pitchFamily="34" charset="0"/>
              </a:rPr>
              <a:t>.</a:t>
            </a:r>
            <a:endParaRPr lang="en-US" sz="1800" dirty="0">
              <a:latin typeface="Arial" pitchFamily="34" charset="0"/>
              <a:cs typeface="Arial" pitchFamily="34" charset="0"/>
            </a:endParaRPr>
          </a:p>
          <a:p>
            <a:pPr marL="0" indent="0" algn="r">
              <a:buNone/>
            </a:pPr>
            <a:r>
              <a:rPr lang="ar-IQ" sz="1800" dirty="0">
                <a:latin typeface="Arial" pitchFamily="34" charset="0"/>
                <a:cs typeface="Arial" pitchFamily="34" charset="0"/>
              </a:rPr>
              <a:t>9- تعزيز وتشجيع التعاون بين الشركات في حماية الصحه البشريه والبيئه من مخاطر استخدام السموم  والمسرطنات من المواد </a:t>
            </a:r>
            <a:r>
              <a:rPr lang="ar-IQ" sz="1800" dirty="0" smtClean="0">
                <a:latin typeface="Arial" pitchFamily="34" charset="0"/>
                <a:cs typeface="Arial" pitchFamily="34" charset="0"/>
              </a:rPr>
              <a:t>الكيميائية </a:t>
            </a:r>
            <a:r>
              <a:rPr lang="ar-IQ" sz="1800" dirty="0">
                <a:latin typeface="Arial" pitchFamily="34" charset="0"/>
                <a:cs typeface="Arial" pitchFamily="34" charset="0"/>
              </a:rPr>
              <a:t>.</a:t>
            </a:r>
            <a:endParaRPr lang="en-US" sz="1800" dirty="0">
              <a:latin typeface="Arial" pitchFamily="34" charset="0"/>
              <a:cs typeface="Arial" pitchFamily="34" charset="0"/>
            </a:endParaRPr>
          </a:p>
          <a:p>
            <a:pPr marL="0" indent="0" algn="r">
              <a:buNone/>
            </a:pPr>
            <a:r>
              <a:rPr lang="ar-IQ" sz="1800" dirty="0">
                <a:latin typeface="Arial" pitchFamily="34" charset="0"/>
                <a:cs typeface="Arial" pitchFamily="34" charset="0"/>
              </a:rPr>
              <a:t>10- تشجيع الامتثال للأتفاقات </a:t>
            </a:r>
            <a:r>
              <a:rPr lang="ar-IQ" sz="1800" dirty="0" smtClean="0">
                <a:latin typeface="Arial" pitchFamily="34" charset="0"/>
                <a:cs typeface="Arial" pitchFamily="34" charset="0"/>
              </a:rPr>
              <a:t>الدولية  </a:t>
            </a:r>
            <a:r>
              <a:rPr lang="ar-IQ" sz="1800" dirty="0">
                <a:latin typeface="Arial" pitchFamily="34" charset="0"/>
                <a:cs typeface="Arial" pitchFamily="34" charset="0"/>
              </a:rPr>
              <a:t>بشأن المواد </a:t>
            </a:r>
            <a:r>
              <a:rPr lang="ar-IQ" sz="1800" dirty="0" smtClean="0">
                <a:latin typeface="Arial" pitchFamily="34" charset="0"/>
                <a:cs typeface="Arial" pitchFamily="34" charset="0"/>
              </a:rPr>
              <a:t>الكيميائية </a:t>
            </a:r>
            <a:r>
              <a:rPr lang="ar-IQ" sz="1800" dirty="0">
                <a:latin typeface="Arial" pitchFamily="34" charset="0"/>
                <a:cs typeface="Arial" pitchFamily="34" charset="0"/>
              </a:rPr>
              <a:t>والنفايات </a:t>
            </a:r>
            <a:r>
              <a:rPr lang="ar-IQ" sz="1800" dirty="0" smtClean="0">
                <a:latin typeface="Arial" pitchFamily="34" charset="0"/>
                <a:cs typeface="Arial" pitchFamily="34" charset="0"/>
              </a:rPr>
              <a:t>الخطرة.</a:t>
            </a:r>
            <a:endParaRPr lang="en-US" sz="1800" dirty="0">
              <a:latin typeface="Arial" pitchFamily="34" charset="0"/>
              <a:cs typeface="Arial" pitchFamily="34" charset="0"/>
            </a:endParaRPr>
          </a:p>
          <a:p>
            <a:pPr marL="0" indent="0" algn="r">
              <a:buNone/>
            </a:pPr>
            <a:r>
              <a:rPr lang="ar-IQ" sz="1800" dirty="0">
                <a:latin typeface="Arial" pitchFamily="34" charset="0"/>
                <a:cs typeface="Arial" pitchFamily="34" charset="0"/>
              </a:rPr>
              <a:t>11- العمل على اعتماد افضل التكنولوجيا وفق </a:t>
            </a:r>
            <a:r>
              <a:rPr lang="ar-IQ" sz="1800" dirty="0" smtClean="0">
                <a:latin typeface="Arial" pitchFamily="34" charset="0"/>
                <a:cs typeface="Arial" pitchFamily="34" charset="0"/>
              </a:rPr>
              <a:t>الإمكانيات  المتاحة و المناسبة  </a:t>
            </a:r>
            <a:r>
              <a:rPr lang="ar-IQ" sz="1800" dirty="0">
                <a:latin typeface="Arial" pitchFamily="34" charset="0"/>
                <a:cs typeface="Arial" pitchFamily="34" charset="0"/>
              </a:rPr>
              <a:t>بشأن ادارة المواد </a:t>
            </a:r>
            <a:r>
              <a:rPr lang="ar-IQ" sz="1800" dirty="0" smtClean="0">
                <a:latin typeface="Arial" pitchFamily="34" charset="0"/>
                <a:cs typeface="Arial" pitchFamily="34" charset="0"/>
              </a:rPr>
              <a:t>الكيميائية  </a:t>
            </a:r>
            <a:r>
              <a:rPr lang="ar-IQ" sz="1800" dirty="0">
                <a:latin typeface="Arial" pitchFamily="34" charset="0"/>
                <a:cs typeface="Arial" pitchFamily="34" charset="0"/>
              </a:rPr>
              <a:t>للحد من المخاطر .</a:t>
            </a:r>
            <a:endParaRPr lang="en-US" sz="1800" dirty="0">
              <a:latin typeface="Arial" pitchFamily="34" charset="0"/>
              <a:cs typeface="Arial" pitchFamily="34" charset="0"/>
            </a:endParaRPr>
          </a:p>
          <a:p>
            <a:pPr marL="0" indent="0" algn="r">
              <a:buNone/>
            </a:pPr>
            <a:r>
              <a:rPr lang="ar-IQ" sz="1800" dirty="0">
                <a:latin typeface="Arial" pitchFamily="34" charset="0"/>
                <a:cs typeface="Arial" pitchFamily="34" charset="0"/>
              </a:rPr>
              <a:t>12- السعي الى اعتماد الطرق السليمه بيئياً وانشاء مرافق التخلص من المواد </a:t>
            </a:r>
            <a:r>
              <a:rPr lang="ar-IQ" sz="1800" dirty="0" smtClean="0">
                <a:latin typeface="Arial" pitchFamily="34" charset="0"/>
                <a:cs typeface="Arial" pitchFamily="34" charset="0"/>
              </a:rPr>
              <a:t>الكيميائية  السامة الخطرة </a:t>
            </a:r>
            <a:r>
              <a:rPr lang="ar-IQ" sz="1800" dirty="0">
                <a:latin typeface="Arial" pitchFamily="34" charset="0"/>
                <a:cs typeface="Arial" pitchFamily="34" charset="0"/>
              </a:rPr>
              <a:t>.</a:t>
            </a:r>
            <a:endParaRPr lang="en-US" sz="1800" dirty="0">
              <a:latin typeface="Arial" pitchFamily="34" charset="0"/>
              <a:cs typeface="Arial" pitchFamily="34" charset="0"/>
            </a:endParaRPr>
          </a:p>
          <a:p>
            <a:pPr marL="0" indent="0" algn="r">
              <a:buNone/>
            </a:pPr>
            <a:r>
              <a:rPr lang="ar-IQ" sz="1800" dirty="0">
                <a:latin typeface="Arial" pitchFamily="34" charset="0"/>
                <a:cs typeface="Arial" pitchFamily="34" charset="0"/>
              </a:rPr>
              <a:t>13- توفير موارد كافيه في </a:t>
            </a:r>
            <a:r>
              <a:rPr lang="ar-IQ" sz="1800" dirty="0" smtClean="0">
                <a:latin typeface="Arial" pitchFamily="34" charset="0"/>
                <a:cs typeface="Arial" pitchFamily="34" charset="0"/>
              </a:rPr>
              <a:t>الميزانية لأنشطة </a:t>
            </a:r>
            <a:r>
              <a:rPr lang="ar-IQ" sz="1800" dirty="0">
                <a:latin typeface="Arial" pitchFamily="34" charset="0"/>
                <a:cs typeface="Arial" pitchFamily="34" charset="0"/>
              </a:rPr>
              <a:t>ادارة المواد </a:t>
            </a:r>
            <a:r>
              <a:rPr lang="ar-IQ" sz="1800" dirty="0" smtClean="0">
                <a:latin typeface="Arial" pitchFamily="34" charset="0"/>
                <a:cs typeface="Arial" pitchFamily="34" charset="0"/>
              </a:rPr>
              <a:t>الكيميائية  </a:t>
            </a:r>
            <a:r>
              <a:rPr lang="ar-IQ" sz="1800" dirty="0">
                <a:latin typeface="Arial" pitchFamily="34" charset="0"/>
                <a:cs typeface="Arial" pitchFamily="34" charset="0"/>
              </a:rPr>
              <a:t>من خلال الموازنات </a:t>
            </a:r>
            <a:r>
              <a:rPr lang="ar-IQ" sz="1800" dirty="0" smtClean="0">
                <a:latin typeface="Arial" pitchFamily="34" charset="0"/>
                <a:cs typeface="Arial" pitchFamily="34" charset="0"/>
              </a:rPr>
              <a:t>العامة</a:t>
            </a:r>
            <a:r>
              <a:rPr lang="ar-IQ" sz="1800" dirty="0" smtClean="0"/>
              <a:t>. </a:t>
            </a:r>
            <a:endParaRPr lang="ar-IQ" sz="18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87885" y="474395"/>
            <a:ext cx="1029516" cy="1749649"/>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Tree>
    <p:extLst>
      <p:ext uri="{BB962C8B-B14F-4D97-AF65-F5344CB8AC3E}">
        <p14:creationId xmlns="" xmlns:p14="http://schemas.microsoft.com/office/powerpoint/2010/main" val="1419409005"/>
      </p:ext>
    </p:extLst>
  </p:cSld>
  <p:clrMapOvr>
    <a:masterClrMapping/>
  </p:clrMapOvr>
  <p:transition advTm="45000">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2438398"/>
            <a:ext cx="5296173" cy="4419602"/>
          </a:xfrm>
        </p:spPr>
        <p:txBody>
          <a:bodyPr>
            <a:normAutofit/>
          </a:bodyPr>
          <a:lstStyle/>
          <a:p>
            <a:pPr marL="0" indent="0" algn="l" rtl="0">
              <a:buNone/>
            </a:pPr>
            <a:r>
              <a:rPr lang="en-US" sz="1800" b="1" u="sng" dirty="0">
                <a:latin typeface="Arial" pitchFamily="34" charset="0"/>
                <a:cs typeface="Arial" pitchFamily="34" charset="0"/>
              </a:rPr>
              <a:t>Thirdly : </a:t>
            </a:r>
            <a:r>
              <a:rPr lang="en-US" sz="1800" b="1" u="sng" dirty="0" smtClean="0">
                <a:latin typeface="Arial" pitchFamily="34" charset="0"/>
                <a:cs typeface="Arial" pitchFamily="34" charset="0"/>
              </a:rPr>
              <a:t>CONTROLS AND METHODS BASED ON HAZARDS</a:t>
            </a:r>
            <a:endParaRPr lang="en-US" sz="1800" b="1" u="sng" dirty="0">
              <a:latin typeface="Arial" pitchFamily="34" charset="0"/>
              <a:cs typeface="Arial" pitchFamily="34" charset="0"/>
            </a:endParaRPr>
          </a:p>
          <a:p>
            <a:pPr marL="0" indent="0" algn="justLow" rtl="0">
              <a:buNone/>
            </a:pPr>
            <a:r>
              <a:rPr lang="en-US" sz="1800" dirty="0">
                <a:latin typeface="Arial" pitchFamily="34" charset="0"/>
                <a:cs typeface="Arial" pitchFamily="34" charset="0"/>
              </a:rPr>
              <a:t>Firstly : the materials listed in red list are totally prohibited from import by </a:t>
            </a:r>
            <a:r>
              <a:rPr lang="en-US" sz="1800" dirty="0" smtClean="0">
                <a:latin typeface="Arial" pitchFamily="34" charset="0"/>
                <a:cs typeface="Arial" pitchFamily="34" charset="0"/>
              </a:rPr>
              <a:t>the </a:t>
            </a:r>
            <a:r>
              <a:rPr lang="en-US" sz="1800" dirty="0">
                <a:latin typeface="Arial" pitchFamily="34" charset="0"/>
                <a:cs typeface="Arial" pitchFamily="34" charset="0"/>
              </a:rPr>
              <a:t>private sector .</a:t>
            </a:r>
          </a:p>
          <a:p>
            <a:pPr marL="0" indent="0" algn="justLow" rtl="0">
              <a:buNone/>
            </a:pPr>
            <a:r>
              <a:rPr lang="en-US" sz="1800" dirty="0">
                <a:latin typeface="Arial" pitchFamily="34" charset="0"/>
                <a:cs typeface="Arial" pitchFamily="34" charset="0"/>
              </a:rPr>
              <a:t>Any </a:t>
            </a:r>
            <a:r>
              <a:rPr lang="en-US" sz="1800" dirty="0" smtClean="0">
                <a:latin typeface="Arial" pitchFamily="34" charset="0"/>
                <a:cs typeface="Arial" pitchFamily="34" charset="0"/>
              </a:rPr>
              <a:t>request of import </a:t>
            </a:r>
            <a:r>
              <a:rPr lang="en-US" sz="1800" dirty="0">
                <a:latin typeface="Arial" pitchFamily="34" charset="0"/>
                <a:cs typeface="Arial" pitchFamily="34" charset="0"/>
              </a:rPr>
              <a:t>permit </a:t>
            </a:r>
            <a:r>
              <a:rPr lang="en-US" sz="1800" dirty="0" smtClean="0">
                <a:latin typeface="Arial" pitchFamily="34" charset="0"/>
                <a:cs typeface="Arial" pitchFamily="34" charset="0"/>
              </a:rPr>
              <a:t>or granting import permit or environmental </a:t>
            </a:r>
            <a:r>
              <a:rPr lang="en-US" sz="1800" dirty="0">
                <a:latin typeface="Arial" pitchFamily="34" charset="0"/>
                <a:cs typeface="Arial" pitchFamily="34" charset="0"/>
              </a:rPr>
              <a:t>approval or any  approval from sector </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p>
            <a:pPr marL="0" indent="0" algn="justLow">
              <a:buNone/>
            </a:pPr>
            <a:r>
              <a:rPr lang="en-US" sz="1800" dirty="0">
                <a:latin typeface="Arial" pitchFamily="34" charset="0"/>
                <a:cs typeface="Arial" pitchFamily="34" charset="0"/>
              </a:rPr>
              <a:t>Secondly : the materials listed in red list are prohibited from import by the public sector only according to the next mechanism </a:t>
            </a:r>
            <a:r>
              <a:rPr lang="en-US" sz="1800" dirty="0" smtClean="0">
                <a:latin typeface="Arial" pitchFamily="34" charset="0"/>
                <a:cs typeface="Arial" pitchFamily="34" charset="0"/>
              </a:rPr>
              <a:t>and </a:t>
            </a:r>
            <a:r>
              <a:rPr lang="en-US" sz="1800" dirty="0">
                <a:latin typeface="Arial" pitchFamily="34" charset="0"/>
                <a:cs typeface="Arial" pitchFamily="34" charset="0"/>
              </a:rPr>
              <a:t>special exceptions and very limited . Ministry of </a:t>
            </a:r>
            <a:r>
              <a:rPr lang="en-US" sz="1800" dirty="0" smtClean="0">
                <a:latin typeface="Arial" pitchFamily="34" charset="0"/>
                <a:cs typeface="Arial" pitchFamily="34" charset="0"/>
              </a:rPr>
              <a:t>Defense </a:t>
            </a:r>
            <a:r>
              <a:rPr lang="en-US" sz="1800" dirty="0">
                <a:latin typeface="Arial" pitchFamily="34" charset="0"/>
                <a:cs typeface="Arial" pitchFamily="34" charset="0"/>
              </a:rPr>
              <a:t>and its formations and </a:t>
            </a:r>
            <a:r>
              <a:rPr lang="en-US" sz="1800" dirty="0" smtClean="0">
                <a:latin typeface="Arial" pitchFamily="34" charset="0"/>
                <a:cs typeface="Arial" pitchFamily="34" charset="0"/>
              </a:rPr>
              <a:t>are exempted from that import for </a:t>
            </a:r>
            <a:r>
              <a:rPr lang="en-US" sz="1800" dirty="0">
                <a:latin typeface="Arial" pitchFamily="34" charset="0"/>
                <a:cs typeface="Arial" pitchFamily="34" charset="0"/>
              </a:rPr>
              <a:t>military </a:t>
            </a:r>
            <a:r>
              <a:rPr lang="en-US" sz="1800" dirty="0" smtClean="0">
                <a:latin typeface="Arial" pitchFamily="34" charset="0"/>
                <a:cs typeface="Arial" pitchFamily="34" charset="0"/>
              </a:rPr>
              <a:t>purposes and </a:t>
            </a:r>
            <a:r>
              <a:rPr lang="en-US" sz="1800" dirty="0" smtClean="0">
                <a:latin typeface="Arial" pitchFamily="34" charset="0"/>
                <a:cs typeface="Arial" pitchFamily="34" charset="0"/>
              </a:rPr>
              <a:t>institutions of </a:t>
            </a:r>
            <a:r>
              <a:rPr lang="en-US" sz="1800" dirty="0" smtClean="0">
                <a:latin typeface="Arial" pitchFamily="34" charset="0"/>
                <a:cs typeface="Arial" pitchFamily="34" charset="0"/>
              </a:rPr>
              <a:t>military industries provided that informing </a:t>
            </a:r>
            <a:r>
              <a:rPr lang="en-US" sz="1800" dirty="0">
                <a:latin typeface="Arial" pitchFamily="34" charset="0"/>
                <a:cs typeface="Arial" pitchFamily="34" charset="0"/>
              </a:rPr>
              <a:t>the authorities concerned</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4" name="Content Placeholder 3"/>
          <p:cNvSpPr>
            <a:spLocks noGrp="1"/>
          </p:cNvSpPr>
          <p:nvPr>
            <p:ph sz="half" idx="2"/>
          </p:nvPr>
        </p:nvSpPr>
        <p:spPr>
          <a:xfrm>
            <a:off x="5221877" y="2320836"/>
            <a:ext cx="4426155" cy="4537167"/>
          </a:xfrm>
        </p:spPr>
        <p:txBody>
          <a:bodyPr>
            <a:normAutofit/>
          </a:bodyPr>
          <a:lstStyle/>
          <a:p>
            <a:pPr marL="0" indent="0" algn="justLow" rtl="1">
              <a:buNone/>
            </a:pPr>
            <a:r>
              <a:rPr lang="ar-IQ" sz="1800" b="1" u="sng" dirty="0"/>
              <a:t>ثالثاً :- الضوابط </a:t>
            </a:r>
            <a:r>
              <a:rPr lang="ar-IQ" sz="1800" b="1" u="sng" dirty="0" smtClean="0"/>
              <a:t>و النهج  القائم على المخاطر الخاصة </a:t>
            </a:r>
            <a:r>
              <a:rPr lang="ar-IQ" sz="1800" b="1" u="sng" dirty="0"/>
              <a:t>بتداول المواد التي تهدد الامن الوطني</a:t>
            </a:r>
            <a:endParaRPr lang="en-US" sz="1800" b="1" dirty="0"/>
          </a:p>
          <a:p>
            <a:pPr marL="0" indent="0" algn="justLow" rtl="1">
              <a:buNone/>
            </a:pPr>
            <a:r>
              <a:rPr lang="ar-IQ" sz="2000" dirty="0"/>
              <a:t> </a:t>
            </a:r>
            <a:r>
              <a:rPr lang="ar-IQ" sz="1800" dirty="0" smtClean="0">
                <a:latin typeface="Arial" pitchFamily="34" charset="0"/>
                <a:cs typeface="Arial" pitchFamily="34" charset="0"/>
              </a:rPr>
              <a:t>اولاً </a:t>
            </a:r>
            <a:r>
              <a:rPr lang="ar-IQ" sz="1800" dirty="0">
                <a:latin typeface="Arial" pitchFamily="34" charset="0"/>
                <a:cs typeface="Arial" pitchFamily="34" charset="0"/>
              </a:rPr>
              <a:t>: يمنع استيراد المواد المدرجة ضمن القائمة الحمراء من قبل القطاع الخاص منعا باتا ولا يسمح بترويج اي طلب لاستيرادها او منح اجازة استيراد او موافقة بيئية او غيرها من موافقات الجهات القطاعية </a:t>
            </a:r>
            <a:r>
              <a:rPr lang="ar-IQ" sz="1800" dirty="0" smtClean="0">
                <a:latin typeface="Arial" pitchFamily="34" charset="0"/>
                <a:cs typeface="Arial" pitchFamily="34" charset="0"/>
              </a:rPr>
              <a:t>.</a:t>
            </a:r>
            <a:endParaRPr lang="en-US" sz="1800" dirty="0" smtClean="0">
              <a:latin typeface="Arial" pitchFamily="34" charset="0"/>
              <a:cs typeface="Arial" pitchFamily="34" charset="0"/>
            </a:endParaRPr>
          </a:p>
          <a:p>
            <a:pPr marL="0" indent="0" algn="justLow" rtl="1">
              <a:buNone/>
            </a:pPr>
            <a:endParaRPr lang="en-US" sz="1800" dirty="0">
              <a:latin typeface="Arial" pitchFamily="34" charset="0"/>
              <a:cs typeface="Arial" pitchFamily="34" charset="0"/>
            </a:endParaRPr>
          </a:p>
          <a:p>
            <a:pPr marL="0" indent="0" algn="justLow" rtl="1">
              <a:buNone/>
            </a:pPr>
            <a:r>
              <a:rPr lang="ar-IQ" sz="1800" dirty="0">
                <a:latin typeface="Arial" pitchFamily="34" charset="0"/>
                <a:cs typeface="Arial" pitchFamily="34" charset="0"/>
              </a:rPr>
              <a:t>ثانياً : لا يسمح بأستيراد المواد المدرجة ضمن القائمة الحمراء من قبل القطاع العام الا وفق الالية التالية ولاستثناءات خاصة ومحددة جدا ويستثنى من ذلك الاستيراد للأغراض العسكرية من قبل وزارة الدفاع حصرا وتشكيلاتها والمنشأت الخاصة بالصناعات الحربية على ان يتم اعلام الجهات المختلفة </a:t>
            </a:r>
            <a:r>
              <a:rPr lang="ar-IQ" sz="1800" dirty="0" smtClean="0">
                <a:latin typeface="Arial" pitchFamily="34" charset="0"/>
                <a:cs typeface="Arial" pitchFamily="34" charset="0"/>
              </a:rPr>
              <a:t>ذات العلاقة </a:t>
            </a:r>
            <a:r>
              <a:rPr lang="ar-IQ" sz="2000" dirty="0" smtClean="0"/>
              <a:t>. </a:t>
            </a:r>
            <a:endParaRPr lang="ar-IQ" sz="20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34816" y="517069"/>
            <a:ext cx="1061358" cy="1803764"/>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Tree>
    <p:extLst>
      <p:ext uri="{BB962C8B-B14F-4D97-AF65-F5344CB8AC3E}">
        <p14:creationId xmlns="" xmlns:p14="http://schemas.microsoft.com/office/powerpoint/2010/main" val="2300415932"/>
      </p:ext>
    </p:extLst>
  </p:cSld>
  <p:clrMapOvr>
    <a:masterClrMapping/>
  </p:clrMapOvr>
  <p:transition spd="slow" advTm="50000">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07837"/>
            <a:ext cx="4137525" cy="4588238"/>
          </a:xfrm>
        </p:spPr>
        <p:txBody>
          <a:bodyPr>
            <a:noAutofit/>
          </a:bodyPr>
          <a:lstStyle/>
          <a:p>
            <a:pPr algn="l" rtl="0">
              <a:buNone/>
            </a:pPr>
            <a:r>
              <a:rPr lang="en-US" sz="1600" dirty="0" smtClean="0">
                <a:latin typeface="Arial" pitchFamily="34" charset="0"/>
                <a:cs typeface="Arial" pitchFamily="34" charset="0"/>
              </a:rPr>
              <a:t>Thirdly </a:t>
            </a:r>
            <a:r>
              <a:rPr lang="en-US" sz="1600" dirty="0">
                <a:latin typeface="Arial" pitchFamily="34" charset="0"/>
                <a:cs typeface="Arial" pitchFamily="34" charset="0"/>
              </a:rPr>
              <a:t>: the importing mechanism :</a:t>
            </a:r>
          </a:p>
          <a:p>
            <a:pPr algn="l" rtl="0">
              <a:buNone/>
            </a:pPr>
            <a:r>
              <a:rPr lang="en-US" sz="1600" dirty="0" smtClean="0">
                <a:latin typeface="Arial" pitchFamily="34" charset="0"/>
                <a:cs typeface="Arial" pitchFamily="34" charset="0"/>
              </a:rPr>
              <a:t>the </a:t>
            </a:r>
            <a:r>
              <a:rPr lang="en-US" sz="1600" dirty="0">
                <a:latin typeface="Arial" pitchFamily="34" charset="0"/>
                <a:cs typeface="Arial" pitchFamily="34" charset="0"/>
              </a:rPr>
              <a:t>sector side apply a request to </a:t>
            </a:r>
            <a:r>
              <a:rPr lang="en-US" sz="1600" dirty="0" smtClean="0">
                <a:latin typeface="Arial" pitchFamily="34" charset="0"/>
                <a:cs typeface="Arial" pitchFamily="34" charset="0"/>
              </a:rPr>
              <a:t>import </a:t>
            </a:r>
            <a:r>
              <a:rPr lang="en-US" sz="1600" dirty="0">
                <a:latin typeface="Arial" pitchFamily="34" charset="0"/>
                <a:cs typeface="Arial" pitchFamily="34" charset="0"/>
              </a:rPr>
              <a:t>the materials listed in the red list to the security </a:t>
            </a:r>
            <a:r>
              <a:rPr lang="en-US" sz="1600" dirty="0" smtClean="0">
                <a:latin typeface="Arial" pitchFamily="34" charset="0"/>
                <a:cs typeface="Arial" pitchFamily="34" charset="0"/>
              </a:rPr>
              <a:t>authorities (National Security </a:t>
            </a:r>
            <a:r>
              <a:rPr lang="en-US" sz="1600" dirty="0">
                <a:latin typeface="Arial" pitchFamily="34" charset="0"/>
                <a:cs typeface="Arial" pitchFamily="34" charset="0"/>
              </a:rPr>
              <a:t>, </a:t>
            </a:r>
            <a:r>
              <a:rPr lang="en-US" sz="1600" dirty="0" smtClean="0">
                <a:latin typeface="Arial" pitchFamily="34" charset="0"/>
                <a:cs typeface="Arial" pitchFamily="34" charset="0"/>
              </a:rPr>
              <a:t>Ministry </a:t>
            </a:r>
            <a:r>
              <a:rPr lang="en-US" sz="1600" dirty="0">
                <a:latin typeface="Arial" pitchFamily="34" charset="0"/>
                <a:cs typeface="Arial" pitchFamily="34" charset="0"/>
              </a:rPr>
              <a:t>of </a:t>
            </a:r>
            <a:r>
              <a:rPr lang="en-US" sz="1600" dirty="0" smtClean="0">
                <a:latin typeface="Arial" pitchFamily="34" charset="0"/>
                <a:cs typeface="Arial" pitchFamily="34" charset="0"/>
              </a:rPr>
              <a:t>Interior, Ministry </a:t>
            </a:r>
            <a:r>
              <a:rPr lang="en-US" sz="1600" dirty="0">
                <a:latin typeface="Arial" pitchFamily="34" charset="0"/>
                <a:cs typeface="Arial" pitchFamily="34" charset="0"/>
              </a:rPr>
              <a:t>of </a:t>
            </a:r>
            <a:r>
              <a:rPr lang="en-US" sz="1600" dirty="0" smtClean="0">
                <a:latin typeface="Arial" pitchFamily="34" charset="0"/>
                <a:cs typeface="Arial" pitchFamily="34" charset="0"/>
              </a:rPr>
              <a:t>Defense and Nation Intelligence Service )provided that  included a detailed </a:t>
            </a:r>
            <a:r>
              <a:rPr lang="en-US" sz="1600" dirty="0">
                <a:latin typeface="Arial" pitchFamily="34" charset="0"/>
                <a:cs typeface="Arial" pitchFamily="34" charset="0"/>
              </a:rPr>
              <a:t>report as follows :</a:t>
            </a:r>
          </a:p>
          <a:p>
            <a:pPr algn="l" rtl="0"/>
            <a:r>
              <a:rPr lang="en-US" sz="1600" dirty="0">
                <a:latin typeface="Arial" pitchFamily="34" charset="0"/>
                <a:cs typeface="Arial" pitchFamily="34" charset="0"/>
              </a:rPr>
              <a:t>Quantity of materials .</a:t>
            </a:r>
          </a:p>
          <a:p>
            <a:pPr algn="l" rtl="0"/>
            <a:r>
              <a:rPr lang="en-US" sz="1600" dirty="0">
                <a:latin typeface="Arial" pitchFamily="34" charset="0"/>
                <a:cs typeface="Arial" pitchFamily="34" charset="0"/>
              </a:rPr>
              <a:t>Nature of use .</a:t>
            </a:r>
          </a:p>
          <a:p>
            <a:pPr algn="l" rtl="0"/>
            <a:r>
              <a:rPr lang="en-US" sz="1600" dirty="0">
                <a:latin typeface="Arial" pitchFamily="34" charset="0"/>
                <a:cs typeface="Arial" pitchFamily="34" charset="0"/>
              </a:rPr>
              <a:t>Justifications of use .</a:t>
            </a:r>
          </a:p>
          <a:p>
            <a:pPr algn="l" rtl="0"/>
            <a:r>
              <a:rPr lang="en-US" sz="1600" dirty="0">
                <a:latin typeface="Arial" pitchFamily="34" charset="0"/>
                <a:cs typeface="Arial" pitchFamily="34" charset="0"/>
              </a:rPr>
              <a:t>Period needed for use .</a:t>
            </a:r>
          </a:p>
          <a:p>
            <a:pPr algn="l" rtl="0"/>
            <a:r>
              <a:rPr lang="en-US" sz="1600" dirty="0">
                <a:latin typeface="Arial" pitchFamily="34" charset="0"/>
                <a:cs typeface="Arial" pitchFamily="34" charset="0"/>
              </a:rPr>
              <a:t>The final recipient </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a:p>
            <a:pPr algn="l" rtl="0"/>
            <a:r>
              <a:rPr lang="ar-IQ" sz="1600" dirty="0" smtClean="0">
                <a:latin typeface="Arial" pitchFamily="34" charset="0"/>
                <a:cs typeface="Arial" pitchFamily="34" charset="0"/>
              </a:rPr>
              <a:t> </a:t>
            </a:r>
            <a:r>
              <a:rPr lang="en-US" sz="1600" dirty="0" smtClean="0">
                <a:latin typeface="Arial" pitchFamily="34" charset="0"/>
                <a:cs typeface="Arial" pitchFamily="34" charset="0"/>
              </a:rPr>
              <a:t>Storage and usage sites.</a:t>
            </a:r>
            <a:endParaRPr lang="en-US" sz="1600" dirty="0">
              <a:latin typeface="Arial" pitchFamily="34" charset="0"/>
              <a:cs typeface="Arial" pitchFamily="34" charset="0"/>
            </a:endParaRPr>
          </a:p>
          <a:p>
            <a:pPr algn="l" rtl="0"/>
            <a:r>
              <a:rPr lang="en-US" sz="1600" dirty="0" smtClean="0">
                <a:latin typeface="Arial" pitchFamily="34" charset="0"/>
                <a:cs typeface="Arial" pitchFamily="34" charset="0"/>
              </a:rPr>
              <a:t>Security </a:t>
            </a:r>
            <a:r>
              <a:rPr lang="en-US" sz="1600" dirty="0">
                <a:latin typeface="Arial" pitchFamily="34" charset="0"/>
                <a:cs typeface="Arial" pitchFamily="34" charset="0"/>
              </a:rPr>
              <a:t>management </a:t>
            </a:r>
            <a:r>
              <a:rPr lang="en-US" sz="1600" dirty="0" smtClean="0">
                <a:latin typeface="Arial" pitchFamily="34" charset="0"/>
                <a:cs typeface="Arial" pitchFamily="34" charset="0"/>
              </a:rPr>
              <a:t>plan.</a:t>
            </a:r>
          </a:p>
          <a:p>
            <a:pPr algn="l" rtl="0"/>
            <a:r>
              <a:rPr lang="en-US" sz="1600" dirty="0" smtClean="0">
                <a:latin typeface="Arial" pitchFamily="34" charset="0"/>
                <a:cs typeface="Arial" pitchFamily="34" charset="0"/>
              </a:rPr>
              <a:t>Border ports to enter materials.</a:t>
            </a:r>
            <a:endParaRPr lang="en-US" sz="1600" dirty="0">
              <a:latin typeface="Arial" pitchFamily="34" charset="0"/>
              <a:cs typeface="Arial" pitchFamily="34" charset="0"/>
            </a:endParaRPr>
          </a:p>
          <a:p>
            <a:pPr algn="l" rtl="0"/>
            <a:r>
              <a:rPr lang="en-US" sz="1600" dirty="0">
                <a:latin typeface="Arial" pitchFamily="34" charset="0"/>
                <a:cs typeface="Arial" pitchFamily="34" charset="0"/>
              </a:rPr>
              <a:t>the line carrier of materials </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4" name="Content Placeholder 3"/>
          <p:cNvSpPr>
            <a:spLocks noGrp="1"/>
          </p:cNvSpPr>
          <p:nvPr>
            <p:ph sz="half" idx="2"/>
          </p:nvPr>
        </p:nvSpPr>
        <p:spPr>
          <a:xfrm>
            <a:off x="5354547" y="2027463"/>
            <a:ext cx="4303804" cy="4728939"/>
          </a:xfrm>
        </p:spPr>
        <p:txBody>
          <a:bodyPr>
            <a:normAutofit fontScale="92500" lnSpcReduction="10000"/>
          </a:bodyPr>
          <a:lstStyle/>
          <a:p>
            <a:pPr algn="r">
              <a:buNone/>
            </a:pPr>
            <a:endParaRPr lang="ar-IQ" b="1" dirty="0" smtClean="0"/>
          </a:p>
          <a:p>
            <a:pPr algn="r">
              <a:buNone/>
            </a:pPr>
            <a:r>
              <a:rPr lang="ar-IQ" sz="1900" dirty="0" smtClean="0">
                <a:latin typeface="Arial" pitchFamily="34" charset="0"/>
                <a:cs typeface="Arial" pitchFamily="34" charset="0"/>
              </a:rPr>
              <a:t>ثالثا</a:t>
            </a:r>
            <a:r>
              <a:rPr lang="ar-IQ" sz="1900" dirty="0">
                <a:latin typeface="Arial" pitchFamily="34" charset="0"/>
                <a:cs typeface="Arial" pitchFamily="34" charset="0"/>
              </a:rPr>
              <a:t>: الية الاستيراد : </a:t>
            </a:r>
            <a:endParaRPr lang="en-US" sz="1900" dirty="0">
              <a:latin typeface="Arial" pitchFamily="34" charset="0"/>
              <a:cs typeface="Arial" pitchFamily="34" charset="0"/>
            </a:endParaRPr>
          </a:p>
          <a:p>
            <a:pPr marL="566928" lvl="0" indent="-457200" algn="justLow" rtl="1">
              <a:buFont typeface="+mj-lt"/>
              <a:buAutoNum type="arabicPeriod"/>
            </a:pPr>
            <a:r>
              <a:rPr lang="ar-IQ" sz="1900" dirty="0">
                <a:latin typeface="Arial" pitchFamily="34" charset="0"/>
                <a:cs typeface="Arial" pitchFamily="34" charset="0"/>
              </a:rPr>
              <a:t>يتم تقديم طلب من قبل الجهة القطاعية التي ترغب بأستيراد المواد المدرجة ضمن القائمة الحمراء الى الجهات الامنية ( الامن الوطني , وزارة الداخلية </a:t>
            </a:r>
            <a:r>
              <a:rPr lang="ar-IQ" sz="1900" dirty="0" smtClean="0">
                <a:latin typeface="Arial" pitchFamily="34" charset="0"/>
                <a:cs typeface="Arial" pitchFamily="34" charset="0"/>
              </a:rPr>
              <a:t>,وزارة  </a:t>
            </a:r>
            <a:r>
              <a:rPr lang="ar-IQ" sz="1900" dirty="0">
                <a:latin typeface="Arial" pitchFamily="34" charset="0"/>
                <a:cs typeface="Arial" pitchFamily="34" charset="0"/>
              </a:rPr>
              <a:t>الدفاع , جهاز المخابرات الوطني ) بحيث يتضمن تقريراً مفصلا يشمل مايلي : </a:t>
            </a:r>
            <a:endParaRPr lang="en-US" sz="1900" dirty="0">
              <a:latin typeface="Arial" pitchFamily="34" charset="0"/>
              <a:cs typeface="Arial" pitchFamily="34" charset="0"/>
            </a:endParaRPr>
          </a:p>
          <a:p>
            <a:pPr algn="r" rtl="1"/>
            <a:r>
              <a:rPr lang="ar-IQ" sz="1900" dirty="0">
                <a:latin typeface="Arial" pitchFamily="34" charset="0"/>
                <a:cs typeface="Arial" pitchFamily="34" charset="0"/>
              </a:rPr>
              <a:t>كمية المواد .</a:t>
            </a:r>
            <a:endParaRPr lang="en-US" sz="1900" dirty="0">
              <a:latin typeface="Arial" pitchFamily="34" charset="0"/>
              <a:cs typeface="Arial" pitchFamily="34" charset="0"/>
            </a:endParaRPr>
          </a:p>
          <a:p>
            <a:pPr algn="r" rtl="1"/>
            <a:r>
              <a:rPr lang="ar-IQ" sz="1900" dirty="0">
                <a:latin typeface="Arial" pitchFamily="34" charset="0"/>
                <a:cs typeface="Arial" pitchFamily="34" charset="0"/>
              </a:rPr>
              <a:t>طبيعة الاستخدام .</a:t>
            </a:r>
            <a:endParaRPr lang="en-US" sz="1900" dirty="0">
              <a:latin typeface="Arial" pitchFamily="34" charset="0"/>
              <a:cs typeface="Arial" pitchFamily="34" charset="0"/>
            </a:endParaRPr>
          </a:p>
          <a:p>
            <a:pPr algn="r" rtl="1"/>
            <a:r>
              <a:rPr lang="ar-IQ" sz="1900" dirty="0">
                <a:latin typeface="Arial" pitchFamily="34" charset="0"/>
                <a:cs typeface="Arial" pitchFamily="34" charset="0"/>
              </a:rPr>
              <a:t>مبررات الاستخدام .</a:t>
            </a:r>
            <a:endParaRPr lang="en-US" sz="1900" dirty="0">
              <a:latin typeface="Arial" pitchFamily="34" charset="0"/>
              <a:cs typeface="Arial" pitchFamily="34" charset="0"/>
            </a:endParaRPr>
          </a:p>
          <a:p>
            <a:pPr algn="r" rtl="1"/>
            <a:r>
              <a:rPr lang="ar-IQ" sz="1900" dirty="0">
                <a:latin typeface="Arial" pitchFamily="34" charset="0"/>
                <a:cs typeface="Arial" pitchFamily="34" charset="0"/>
              </a:rPr>
              <a:t>المدة المطلوبة للاستخدام .</a:t>
            </a:r>
            <a:endParaRPr lang="en-US" sz="1900" dirty="0">
              <a:latin typeface="Arial" pitchFamily="34" charset="0"/>
              <a:cs typeface="Arial" pitchFamily="34" charset="0"/>
            </a:endParaRPr>
          </a:p>
          <a:p>
            <a:pPr algn="r" rtl="1"/>
            <a:r>
              <a:rPr lang="ar-IQ" sz="1900" dirty="0">
                <a:latin typeface="Arial" pitchFamily="34" charset="0"/>
                <a:cs typeface="Arial" pitchFamily="34" charset="0"/>
              </a:rPr>
              <a:t>الجهة المستفيدة  النهائية .</a:t>
            </a:r>
            <a:endParaRPr lang="en-US" sz="1900" dirty="0">
              <a:latin typeface="Arial" pitchFamily="34" charset="0"/>
              <a:cs typeface="Arial" pitchFamily="34" charset="0"/>
            </a:endParaRPr>
          </a:p>
          <a:p>
            <a:pPr algn="r" rtl="1"/>
            <a:r>
              <a:rPr lang="ar-IQ" sz="1900" dirty="0">
                <a:latin typeface="Arial" pitchFamily="34" charset="0"/>
                <a:cs typeface="Arial" pitchFamily="34" charset="0"/>
              </a:rPr>
              <a:t>مواقع الخزن والاستخدام . </a:t>
            </a:r>
            <a:endParaRPr lang="en-US" sz="1900" dirty="0">
              <a:latin typeface="Arial" pitchFamily="34" charset="0"/>
              <a:cs typeface="Arial" pitchFamily="34" charset="0"/>
            </a:endParaRPr>
          </a:p>
          <a:p>
            <a:pPr algn="r" rtl="1"/>
            <a:r>
              <a:rPr lang="ar-IQ" sz="1900" dirty="0">
                <a:latin typeface="Arial" pitchFamily="34" charset="0"/>
                <a:cs typeface="Arial" pitchFamily="34" charset="0"/>
              </a:rPr>
              <a:t>خطة الادارة الامنية .</a:t>
            </a:r>
            <a:endParaRPr lang="en-US" sz="1900" dirty="0">
              <a:latin typeface="Arial" pitchFamily="34" charset="0"/>
              <a:cs typeface="Arial" pitchFamily="34" charset="0"/>
            </a:endParaRPr>
          </a:p>
          <a:p>
            <a:pPr algn="r" rtl="1"/>
            <a:r>
              <a:rPr lang="ar-IQ" sz="1900" dirty="0">
                <a:latin typeface="Arial" pitchFamily="34" charset="0"/>
                <a:cs typeface="Arial" pitchFamily="34" charset="0"/>
              </a:rPr>
              <a:t>المنافذ الحدودية لدخول المواد . </a:t>
            </a:r>
            <a:endParaRPr lang="en-US" sz="1900" dirty="0">
              <a:latin typeface="Arial" pitchFamily="34" charset="0"/>
              <a:cs typeface="Arial" pitchFamily="34" charset="0"/>
            </a:endParaRPr>
          </a:p>
          <a:p>
            <a:pPr algn="r" rtl="1"/>
            <a:r>
              <a:rPr lang="ar-IQ" sz="1900" dirty="0">
                <a:latin typeface="Arial" pitchFamily="34" charset="0"/>
                <a:cs typeface="Arial" pitchFamily="34" charset="0"/>
              </a:rPr>
              <a:t>الخط الناقل للمواد .</a:t>
            </a:r>
            <a:endParaRPr lang="en-US" sz="1900" dirty="0">
              <a:latin typeface="Arial" pitchFamily="34" charset="0"/>
              <a:cs typeface="Arial" pitchFamily="34" charset="0"/>
            </a:endParaRPr>
          </a:p>
          <a:p>
            <a:pPr algn="r">
              <a:buNone/>
            </a:pPr>
            <a:endParaRPr lang="ar-IQ" sz="1900"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32907" y="535580"/>
            <a:ext cx="1073907" cy="1734185"/>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
        <p:nvSpPr>
          <p:cNvPr id="7" name="TextBox 6"/>
          <p:cNvSpPr txBox="1"/>
          <p:nvPr/>
        </p:nvSpPr>
        <p:spPr>
          <a:xfrm>
            <a:off x="681039" y="565608"/>
            <a:ext cx="3462065" cy="1200329"/>
          </a:xfrm>
          <a:prstGeom prst="rect">
            <a:avLst/>
          </a:prstGeom>
          <a:noFill/>
        </p:spPr>
        <p:txBody>
          <a:bodyPr wrap="square" rtlCol="1">
            <a:spAutoFit/>
          </a:bodyPr>
          <a:lstStyle/>
          <a:p>
            <a:r>
              <a:rPr lang="en-US" dirty="0" smtClean="0"/>
              <a:t>REPULIC OF IRAQ</a:t>
            </a:r>
          </a:p>
          <a:p>
            <a:r>
              <a:rPr lang="en-US" dirty="0" smtClean="0"/>
              <a:t>MINISTRY OF INDUSTRY &amp; MINERALS</a:t>
            </a:r>
          </a:p>
          <a:p>
            <a:r>
              <a:rPr lang="en-US" dirty="0" smtClean="0"/>
              <a:t>TECHNICAL DIRECTORATE</a:t>
            </a:r>
            <a:endParaRPr lang="ar-IQ" dirty="0"/>
          </a:p>
        </p:txBody>
      </p:sp>
    </p:spTree>
    <p:extLst>
      <p:ext uri="{BB962C8B-B14F-4D97-AF65-F5344CB8AC3E}">
        <p14:creationId xmlns="" xmlns:p14="http://schemas.microsoft.com/office/powerpoint/2010/main" val="738797513"/>
      </p:ext>
    </p:extLst>
  </p:cSld>
  <p:clrMapOvr>
    <a:masterClrMapping/>
  </p:clrMapOvr>
  <p:transition advTm="50000">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2322014"/>
            <a:ext cx="5179423" cy="4535986"/>
          </a:xfrm>
        </p:spPr>
        <p:txBody>
          <a:bodyPr>
            <a:noAutofit/>
          </a:bodyPr>
          <a:lstStyle/>
          <a:p>
            <a:pPr marL="342900" indent="-342900" algn="justLow" rtl="0">
              <a:buFont typeface="+mj-lt"/>
              <a:buAutoNum type="arabicPeriod" startAt="2"/>
            </a:pPr>
            <a:r>
              <a:rPr lang="en-US" sz="1600" dirty="0" smtClean="0">
                <a:latin typeface="Arial" pitchFamily="34" charset="0"/>
                <a:cs typeface="Arial" pitchFamily="34" charset="0"/>
              </a:rPr>
              <a:t>-After obtaining </a:t>
            </a:r>
            <a:r>
              <a:rPr lang="en-US" sz="1600" dirty="0">
                <a:latin typeface="Arial" pitchFamily="34" charset="0"/>
                <a:cs typeface="Arial" pitchFamily="34" charset="0"/>
              </a:rPr>
              <a:t>the security approval to enter the materials from different sides previously-mentioned , the  importing sector side to receive the import permit application from </a:t>
            </a:r>
            <a:r>
              <a:rPr lang="en-US" sz="1600" dirty="0" smtClean="0">
                <a:latin typeface="Arial" pitchFamily="34" charset="0"/>
                <a:cs typeface="Arial" pitchFamily="34" charset="0"/>
              </a:rPr>
              <a:t>Ministry </a:t>
            </a:r>
            <a:r>
              <a:rPr lang="en-US" sz="1600" dirty="0">
                <a:latin typeface="Arial" pitchFamily="34" charset="0"/>
                <a:cs typeface="Arial" pitchFamily="34" charset="0"/>
              </a:rPr>
              <a:t>of </a:t>
            </a:r>
            <a:r>
              <a:rPr lang="en-US" sz="1600" dirty="0" smtClean="0">
                <a:latin typeface="Arial" pitchFamily="34" charset="0"/>
                <a:cs typeface="Arial" pitchFamily="34" charset="0"/>
              </a:rPr>
              <a:t>Trade/State Co. </a:t>
            </a:r>
            <a:r>
              <a:rPr lang="en-US" sz="1600" dirty="0">
                <a:latin typeface="Arial" pitchFamily="34" charset="0"/>
                <a:cs typeface="Arial" pitchFamily="34" charset="0"/>
              </a:rPr>
              <a:t>of </a:t>
            </a:r>
            <a:r>
              <a:rPr lang="en-US" sz="1600" dirty="0" smtClean="0">
                <a:latin typeface="Arial" pitchFamily="34" charset="0"/>
                <a:cs typeface="Arial" pitchFamily="34" charset="0"/>
              </a:rPr>
              <a:t>Fairs </a:t>
            </a:r>
            <a:r>
              <a:rPr lang="en-US" sz="1600" dirty="0">
                <a:latin typeface="Arial" pitchFamily="34" charset="0"/>
                <a:cs typeface="Arial" pitchFamily="34" charset="0"/>
              </a:rPr>
              <a:t>attached with it approvals of the </a:t>
            </a:r>
            <a:r>
              <a:rPr lang="en-US" sz="1600" dirty="0" smtClean="0">
                <a:latin typeface="Arial" pitchFamily="34" charset="0"/>
                <a:cs typeface="Arial" pitchFamily="34" charset="0"/>
              </a:rPr>
              <a:t>security authorities- Ministry </a:t>
            </a:r>
            <a:r>
              <a:rPr lang="en-US" sz="1600" dirty="0">
                <a:latin typeface="Arial" pitchFamily="34" charset="0"/>
                <a:cs typeface="Arial" pitchFamily="34" charset="0"/>
              </a:rPr>
              <a:t>of </a:t>
            </a:r>
            <a:r>
              <a:rPr lang="en-US" sz="1600" dirty="0" smtClean="0">
                <a:latin typeface="Arial" pitchFamily="34" charset="0"/>
                <a:cs typeface="Arial" pitchFamily="34" charset="0"/>
              </a:rPr>
              <a:t>Trade </a:t>
            </a:r>
            <a:r>
              <a:rPr lang="en-US" sz="1600" dirty="0">
                <a:latin typeface="Arial" pitchFamily="34" charset="0"/>
                <a:cs typeface="Arial" pitchFamily="34" charset="0"/>
              </a:rPr>
              <a:t>studies the application legally and other side approval is permitted like </a:t>
            </a:r>
            <a:r>
              <a:rPr lang="en-US" sz="1600" dirty="0" smtClean="0">
                <a:latin typeface="Arial" pitchFamily="34" charset="0"/>
                <a:cs typeface="Arial" pitchFamily="34" charset="0"/>
              </a:rPr>
              <a:t>Ministry </a:t>
            </a:r>
            <a:r>
              <a:rPr lang="en-US" sz="1600" dirty="0">
                <a:latin typeface="Arial" pitchFamily="34" charset="0"/>
                <a:cs typeface="Arial" pitchFamily="34" charset="0"/>
              </a:rPr>
              <a:t>of </a:t>
            </a:r>
            <a:r>
              <a:rPr lang="en-US" sz="1600" dirty="0" smtClean="0">
                <a:latin typeface="Arial" pitchFamily="34" charset="0"/>
                <a:cs typeface="Arial" pitchFamily="34" charset="0"/>
              </a:rPr>
              <a:t>Environment </a:t>
            </a:r>
            <a:r>
              <a:rPr lang="en-US" sz="1600" dirty="0">
                <a:latin typeface="Arial" pitchFamily="34" charset="0"/>
                <a:cs typeface="Arial" pitchFamily="34" charset="0"/>
              </a:rPr>
              <a:t>legally through secrete post and limited to handle</a:t>
            </a:r>
            <a:r>
              <a:rPr lang="en-US" sz="1600" dirty="0" smtClean="0">
                <a:latin typeface="Arial" pitchFamily="34" charset="0"/>
                <a:cs typeface="Arial" pitchFamily="34" charset="0"/>
              </a:rPr>
              <a:t>.</a:t>
            </a:r>
          </a:p>
          <a:p>
            <a:pPr marL="342900" indent="-342900" algn="justLow">
              <a:buFont typeface="+mj-lt"/>
              <a:buAutoNum type="arabicPeriod" startAt="2"/>
            </a:pPr>
            <a:r>
              <a:rPr lang="en-US" sz="1600" dirty="0" smtClean="0">
                <a:latin typeface="Arial" pitchFamily="34" charset="0"/>
                <a:cs typeface="Arial" pitchFamily="34" charset="0"/>
              </a:rPr>
              <a:t> -Importation </a:t>
            </a:r>
            <a:r>
              <a:rPr lang="en-US" sz="1600" dirty="0">
                <a:latin typeface="Arial" pitchFamily="34" charset="0"/>
                <a:cs typeface="Arial" pitchFamily="34" charset="0"/>
              </a:rPr>
              <a:t>begins after a while not less than one month from the date of the importing side an import  permit by </a:t>
            </a:r>
            <a:r>
              <a:rPr lang="en-US" sz="1600" dirty="0" smtClean="0">
                <a:latin typeface="Arial" pitchFamily="34" charset="0"/>
                <a:cs typeface="Arial" pitchFamily="34" charset="0"/>
              </a:rPr>
              <a:t>Ministry </a:t>
            </a:r>
            <a:r>
              <a:rPr lang="en-US" sz="1600" dirty="0">
                <a:latin typeface="Arial" pitchFamily="34" charset="0"/>
                <a:cs typeface="Arial" pitchFamily="34" charset="0"/>
              </a:rPr>
              <a:t>of </a:t>
            </a:r>
            <a:r>
              <a:rPr lang="en-US" sz="1600" dirty="0" smtClean="0">
                <a:latin typeface="Arial" pitchFamily="34" charset="0"/>
                <a:cs typeface="Arial" pitchFamily="34" charset="0"/>
              </a:rPr>
              <a:t>Trade</a:t>
            </a:r>
            <a:r>
              <a:rPr lang="en-US" sz="1600" dirty="0">
                <a:latin typeface="Arial" pitchFamily="34" charset="0"/>
                <a:cs typeface="Arial" pitchFamily="34" charset="0"/>
              </a:rPr>
              <a:t>.</a:t>
            </a:r>
          </a:p>
          <a:p>
            <a:pPr marL="342900" indent="-342900" algn="justLow">
              <a:buFont typeface="+mj-lt"/>
              <a:buAutoNum type="arabicPeriod" startAt="2"/>
            </a:pPr>
            <a:r>
              <a:rPr lang="en-US" sz="1600" dirty="0" smtClean="0">
                <a:latin typeface="Arial" pitchFamily="34" charset="0"/>
                <a:cs typeface="Arial" pitchFamily="34" charset="0"/>
              </a:rPr>
              <a:t> -The </a:t>
            </a:r>
            <a:r>
              <a:rPr lang="en-US" sz="1600" dirty="0">
                <a:latin typeface="Arial" pitchFamily="34" charset="0"/>
                <a:cs typeface="Arial" pitchFamily="34" charset="0"/>
              </a:rPr>
              <a:t>imported quantities should be appropriate with the capacity storage and should not very big or not controlled and does not exceed the usage period, </a:t>
            </a:r>
            <a:r>
              <a:rPr lang="en-US" sz="1600" dirty="0" smtClean="0">
                <a:latin typeface="Arial" pitchFamily="34" charset="0"/>
                <a:cs typeface="Arial" pitchFamily="34" charset="0"/>
              </a:rPr>
              <a:t>storage </a:t>
            </a:r>
            <a:r>
              <a:rPr lang="en-US" sz="1600" dirty="0">
                <a:latin typeface="Arial" pitchFamily="34" charset="0"/>
                <a:cs typeface="Arial" pitchFamily="34" charset="0"/>
              </a:rPr>
              <a:t>at least one year . </a:t>
            </a:r>
          </a:p>
          <a:p>
            <a:pPr marL="342900" indent="-342900" algn="justLow" rtl="0">
              <a:buFont typeface="+mj-lt"/>
              <a:buAutoNum type="arabicPeriod" startAt="2"/>
            </a:pPr>
            <a:endParaRPr lang="ar-IQ" sz="1600" dirty="0">
              <a:latin typeface="Arial" pitchFamily="34" charset="0"/>
              <a:cs typeface="Arial" pitchFamily="34" charset="0"/>
            </a:endParaRPr>
          </a:p>
        </p:txBody>
      </p:sp>
      <p:sp>
        <p:nvSpPr>
          <p:cNvPr id="4" name="Content Placeholder 3"/>
          <p:cNvSpPr>
            <a:spLocks noGrp="1"/>
          </p:cNvSpPr>
          <p:nvPr>
            <p:ph sz="half" idx="2"/>
          </p:nvPr>
        </p:nvSpPr>
        <p:spPr>
          <a:xfrm>
            <a:off x="5179423" y="2322014"/>
            <a:ext cx="4726578" cy="4535986"/>
          </a:xfrm>
        </p:spPr>
        <p:txBody>
          <a:bodyPr>
            <a:normAutofit/>
          </a:bodyPr>
          <a:lstStyle/>
          <a:p>
            <a:pPr marL="0" lvl="0" indent="0" algn="justLow" rtl="1">
              <a:buNone/>
            </a:pPr>
            <a:r>
              <a:rPr lang="en-US" sz="1800" dirty="0">
                <a:latin typeface="Arial" pitchFamily="34" charset="0"/>
                <a:cs typeface="Arial" pitchFamily="34" charset="0"/>
              </a:rPr>
              <a:t> </a:t>
            </a:r>
            <a:r>
              <a:rPr lang="en-US" sz="1800" dirty="0" smtClean="0">
                <a:latin typeface="Arial" pitchFamily="34" charset="0"/>
                <a:cs typeface="Arial" pitchFamily="34" charset="0"/>
              </a:rPr>
              <a:t>-2</a:t>
            </a:r>
            <a:r>
              <a:rPr lang="ar-IQ" sz="1800" dirty="0" smtClean="0">
                <a:latin typeface="Arial" pitchFamily="34" charset="0"/>
                <a:cs typeface="Arial" pitchFamily="34" charset="0"/>
              </a:rPr>
              <a:t>بعد </a:t>
            </a:r>
            <a:r>
              <a:rPr lang="ar-IQ" sz="1800" dirty="0">
                <a:latin typeface="Arial" pitchFamily="34" charset="0"/>
                <a:cs typeface="Arial" pitchFamily="34" charset="0"/>
              </a:rPr>
              <a:t>ان يتم استحصال الموافقات الامنية لدخول المواد من </a:t>
            </a:r>
            <a:r>
              <a:rPr lang="ar-IQ" sz="1800" dirty="0" smtClean="0">
                <a:latin typeface="Arial" pitchFamily="34" charset="0"/>
                <a:cs typeface="Arial" pitchFamily="34" charset="0"/>
              </a:rPr>
              <a:t>الجهات </a:t>
            </a:r>
            <a:r>
              <a:rPr lang="ar-IQ" sz="1800" dirty="0">
                <a:latin typeface="Arial" pitchFamily="34" charset="0"/>
                <a:cs typeface="Arial" pitchFamily="34" charset="0"/>
              </a:rPr>
              <a:t>المختلفة والمذكورة سابقا تقوم الجهة القطاعية </a:t>
            </a:r>
            <a:r>
              <a:rPr lang="ar-IQ" sz="1800" dirty="0" smtClean="0">
                <a:latin typeface="Arial" pitchFamily="34" charset="0"/>
                <a:cs typeface="Arial" pitchFamily="34" charset="0"/>
              </a:rPr>
              <a:t>المستوردة  </a:t>
            </a:r>
            <a:r>
              <a:rPr lang="ar-IQ" sz="1800" dirty="0">
                <a:latin typeface="Arial" pitchFamily="34" charset="0"/>
                <a:cs typeface="Arial" pitchFamily="34" charset="0"/>
              </a:rPr>
              <a:t>بترويج معاملة طلب اجازة استيراد من وزارة التجارة / الشركة العامة للمعارض مرفقة معها موافقات الجهات الامنية وتقوم وزارة التجارة بدارسة الطلب وفق الالية المعتمدة  ويتم استحصال موافقة الجهات القطاعية الاخرى مثل وزارة البيئة وحسب الالية المتبعة على ان تتم الية ضمن البريد السري و محدد  التداول . </a:t>
            </a:r>
            <a:endParaRPr lang="en-US" sz="1800" dirty="0">
              <a:latin typeface="Arial" pitchFamily="34" charset="0"/>
              <a:cs typeface="Arial" pitchFamily="34" charset="0"/>
            </a:endParaRPr>
          </a:p>
          <a:p>
            <a:pPr marL="0" lvl="0" indent="0" algn="justLow" rtl="1">
              <a:buNone/>
            </a:pPr>
            <a:r>
              <a:rPr lang="ar-IQ" sz="1800" dirty="0" smtClean="0">
                <a:latin typeface="Arial" pitchFamily="34" charset="0"/>
                <a:cs typeface="Arial" pitchFamily="34" charset="0"/>
              </a:rPr>
              <a:t>3-تبدأ </a:t>
            </a:r>
            <a:r>
              <a:rPr lang="ar-IQ" sz="1800" dirty="0">
                <a:latin typeface="Arial" pitchFamily="34" charset="0"/>
                <a:cs typeface="Arial" pitchFamily="34" charset="0"/>
              </a:rPr>
              <a:t>عملية الاستيراد بعد مدة لا تقل عن شهر من تاريخ منح الجهة </a:t>
            </a:r>
            <a:r>
              <a:rPr lang="ar-IQ" sz="1800" dirty="0" smtClean="0">
                <a:latin typeface="Arial" pitchFamily="34" charset="0"/>
                <a:cs typeface="Arial" pitchFamily="34" charset="0"/>
              </a:rPr>
              <a:t>المستوردة </a:t>
            </a:r>
            <a:r>
              <a:rPr lang="ar-IQ" sz="1800" dirty="0">
                <a:latin typeface="Arial" pitchFamily="34" charset="0"/>
                <a:cs typeface="Arial" pitchFamily="34" charset="0"/>
              </a:rPr>
              <a:t>اجازة استيراد من قبل وزارة التجارة . </a:t>
            </a:r>
            <a:endParaRPr lang="en-US" sz="1800" dirty="0">
              <a:latin typeface="Arial" pitchFamily="34" charset="0"/>
              <a:cs typeface="Arial" pitchFamily="34" charset="0"/>
            </a:endParaRPr>
          </a:p>
          <a:p>
            <a:pPr marL="0" indent="0" algn="justLow" rtl="1">
              <a:buNone/>
            </a:pPr>
            <a:r>
              <a:rPr lang="ar-IQ" sz="1800" dirty="0" smtClean="0">
                <a:latin typeface="Arial" pitchFamily="34" charset="0"/>
                <a:cs typeface="Arial" pitchFamily="34" charset="0"/>
              </a:rPr>
              <a:t>4-يجب </a:t>
            </a:r>
            <a:r>
              <a:rPr lang="ar-IQ" sz="1800" dirty="0">
                <a:latin typeface="Arial" pitchFamily="34" charset="0"/>
                <a:cs typeface="Arial" pitchFamily="34" charset="0"/>
              </a:rPr>
              <a:t>ان تكون كميات المواد المستوردة تتناسب مع سعة الخزن و يجب ان لا تكون كبيرة جدا او غير مسيطر عليها  ولا تتجاوز مدة الاستخدام والخزن سنة واحدة على الاكثر .</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95530" y="582540"/>
            <a:ext cx="1023528" cy="1739474"/>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
        <p:nvSpPr>
          <p:cNvPr id="7" name="TextBox 6"/>
          <p:cNvSpPr txBox="1"/>
          <p:nvPr/>
        </p:nvSpPr>
        <p:spPr>
          <a:xfrm>
            <a:off x="681039" y="565608"/>
            <a:ext cx="3462065" cy="1200329"/>
          </a:xfrm>
          <a:prstGeom prst="rect">
            <a:avLst/>
          </a:prstGeom>
          <a:noFill/>
        </p:spPr>
        <p:txBody>
          <a:bodyPr wrap="square" rtlCol="1">
            <a:spAutoFit/>
          </a:bodyPr>
          <a:lstStyle/>
          <a:p>
            <a:r>
              <a:rPr lang="en-US" dirty="0" smtClean="0"/>
              <a:t>REPULIC OF IRAQ</a:t>
            </a:r>
          </a:p>
          <a:p>
            <a:r>
              <a:rPr lang="en-US" dirty="0" smtClean="0"/>
              <a:t>MINISTRY OF INDUSTRY &amp; MINERALS</a:t>
            </a:r>
          </a:p>
          <a:p>
            <a:r>
              <a:rPr lang="en-US" dirty="0" smtClean="0"/>
              <a:t>TECHNICAL DIRECTORATE</a:t>
            </a:r>
            <a:endParaRPr lang="ar-IQ" dirty="0"/>
          </a:p>
        </p:txBody>
      </p:sp>
    </p:spTree>
    <p:extLst>
      <p:ext uri="{BB962C8B-B14F-4D97-AF65-F5344CB8AC3E}">
        <p14:creationId xmlns="" xmlns:p14="http://schemas.microsoft.com/office/powerpoint/2010/main" val="3166180779"/>
      </p:ext>
    </p:extLst>
  </p:cSld>
  <p:clrMapOvr>
    <a:masterClrMapping/>
  </p:clrMapOvr>
  <p:transition advTm="50000">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407918"/>
            <a:ext cx="5009606" cy="4450082"/>
          </a:xfrm>
        </p:spPr>
        <p:txBody>
          <a:bodyPr>
            <a:normAutofit/>
          </a:bodyPr>
          <a:lstStyle/>
          <a:p>
            <a:pPr marL="0" indent="0" algn="justLow">
              <a:buNone/>
            </a:pPr>
            <a:r>
              <a:rPr lang="en-US" dirty="0" smtClean="0"/>
              <a:t>-</a:t>
            </a:r>
            <a:r>
              <a:rPr lang="en-US" sz="1800" dirty="0" smtClean="0">
                <a:latin typeface="Arial" pitchFamily="34" charset="0"/>
                <a:cs typeface="Arial" pitchFamily="34" charset="0"/>
              </a:rPr>
              <a:t>Determining </a:t>
            </a:r>
            <a:r>
              <a:rPr lang="en-US" sz="1800" dirty="0">
                <a:latin typeface="Arial" pitchFamily="34" charset="0"/>
                <a:cs typeface="Arial" pitchFamily="34" charset="0"/>
              </a:rPr>
              <a:t>limited </a:t>
            </a:r>
            <a:r>
              <a:rPr lang="en-US" sz="1800" dirty="0" smtClean="0">
                <a:latin typeface="Arial" pitchFamily="34" charset="0"/>
                <a:cs typeface="Arial" pitchFamily="34" charset="0"/>
              </a:rPr>
              <a:t>number </a:t>
            </a:r>
            <a:r>
              <a:rPr lang="en-US" sz="1800" dirty="0">
                <a:latin typeface="Arial" pitchFamily="34" charset="0"/>
                <a:cs typeface="Arial" pitchFamily="34" charset="0"/>
              </a:rPr>
              <a:t>and controlled of border crossing points permitted for </a:t>
            </a:r>
            <a:r>
              <a:rPr lang="en-US" sz="1800" dirty="0" smtClean="0">
                <a:latin typeface="Arial" pitchFamily="34" charset="0"/>
                <a:cs typeface="Arial" pitchFamily="34" charset="0"/>
              </a:rPr>
              <a:t>these </a:t>
            </a:r>
            <a:r>
              <a:rPr lang="en-US" sz="1800" dirty="0">
                <a:latin typeface="Arial" pitchFamily="34" charset="0"/>
                <a:cs typeface="Arial" pitchFamily="34" charset="0"/>
              </a:rPr>
              <a:t>materials .</a:t>
            </a:r>
          </a:p>
          <a:p>
            <a:pPr marL="0" indent="0" algn="justLow">
              <a:buNone/>
            </a:pPr>
            <a:r>
              <a:rPr lang="en-US" sz="1800" dirty="0" smtClean="0">
                <a:latin typeface="Arial" pitchFamily="34" charset="0"/>
                <a:cs typeface="Arial" pitchFamily="34" charset="0"/>
              </a:rPr>
              <a:t> -Special security and trained </a:t>
            </a:r>
            <a:r>
              <a:rPr lang="en-US" sz="1800" dirty="0">
                <a:latin typeface="Arial" pitchFamily="34" charset="0"/>
                <a:cs typeface="Arial" pitchFamily="34" charset="0"/>
              </a:rPr>
              <a:t>units </a:t>
            </a:r>
            <a:r>
              <a:rPr lang="en-US" sz="1800" dirty="0" smtClean="0">
                <a:latin typeface="Arial" pitchFamily="34" charset="0"/>
                <a:cs typeface="Arial" pitchFamily="34" charset="0"/>
              </a:rPr>
              <a:t>or</a:t>
            </a:r>
          </a:p>
          <a:p>
            <a:pPr marL="0" indent="0" algn="justLow">
              <a:buNone/>
            </a:pPr>
            <a:r>
              <a:rPr lang="en-US" sz="1800" dirty="0" smtClean="0">
                <a:latin typeface="Arial" pitchFamily="34" charset="0"/>
                <a:cs typeface="Arial" pitchFamily="34" charset="0"/>
              </a:rPr>
              <a:t> </a:t>
            </a:r>
            <a:r>
              <a:rPr lang="en-US" sz="1600" dirty="0" smtClean="0">
                <a:latin typeface="Arial" pitchFamily="34" charset="0"/>
                <a:cs typeface="Arial" pitchFamily="34" charset="0"/>
              </a:rPr>
              <a:t>( Ministry </a:t>
            </a:r>
            <a:r>
              <a:rPr lang="en-US" sz="1600" dirty="0">
                <a:latin typeface="Arial" pitchFamily="34" charset="0"/>
                <a:cs typeface="Arial" pitchFamily="34" charset="0"/>
              </a:rPr>
              <a:t>of </a:t>
            </a:r>
            <a:r>
              <a:rPr lang="en-US" sz="1600" dirty="0" smtClean="0">
                <a:latin typeface="Arial" pitchFamily="34" charset="0"/>
                <a:cs typeface="Arial" pitchFamily="34" charset="0"/>
              </a:rPr>
              <a:t>Interior and </a:t>
            </a:r>
            <a:r>
              <a:rPr lang="en-US" sz="1600" dirty="0">
                <a:latin typeface="Arial" pitchFamily="34" charset="0"/>
                <a:cs typeface="Arial" pitchFamily="34" charset="0"/>
              </a:rPr>
              <a:t>National Security </a:t>
            </a:r>
            <a:r>
              <a:rPr lang="en-US" sz="1600" dirty="0" smtClean="0">
                <a:latin typeface="Arial" pitchFamily="34" charset="0"/>
                <a:cs typeface="Arial" pitchFamily="34" charset="0"/>
              </a:rPr>
              <a:t>Service )</a:t>
            </a:r>
            <a:endParaRPr lang="en-US" sz="1800" dirty="0" smtClean="0">
              <a:latin typeface="Arial" pitchFamily="34" charset="0"/>
              <a:cs typeface="Arial" pitchFamily="34" charset="0"/>
            </a:endParaRPr>
          </a:p>
          <a:p>
            <a:pPr marL="0" indent="0" algn="justLow">
              <a:buNone/>
            </a:pPr>
            <a:r>
              <a:rPr lang="en-US" sz="1800" dirty="0" smtClean="0">
                <a:latin typeface="Arial" pitchFamily="34" charset="0"/>
                <a:cs typeface="Arial" pitchFamily="34" charset="0"/>
              </a:rPr>
              <a:t> </a:t>
            </a:r>
            <a:r>
              <a:rPr lang="en-US" sz="1800" dirty="0">
                <a:latin typeface="Arial" pitchFamily="34" charset="0"/>
                <a:cs typeface="Arial" pitchFamily="34" charset="0"/>
              </a:rPr>
              <a:t>I</a:t>
            </a:r>
            <a:r>
              <a:rPr lang="en-US" sz="1800" dirty="0" smtClean="0">
                <a:latin typeface="Arial" pitchFamily="34" charset="0"/>
                <a:cs typeface="Arial" pitchFamily="34" charset="0"/>
              </a:rPr>
              <a:t>n </a:t>
            </a:r>
            <a:r>
              <a:rPr lang="en-US" sz="1800" dirty="0">
                <a:latin typeface="Arial" pitchFamily="34" charset="0"/>
                <a:cs typeface="Arial" pitchFamily="34" charset="0"/>
              </a:rPr>
              <a:t>the border crossing point to verify the arrival and entrance of materials and make sure to start transportation according the standa</a:t>
            </a:r>
            <a:r>
              <a:rPr lang="en-US" dirty="0"/>
              <a:t>rds , </a:t>
            </a:r>
            <a:r>
              <a:rPr lang="en-US" sz="1800" dirty="0">
                <a:latin typeface="Arial" pitchFamily="34" charset="0"/>
                <a:cs typeface="Arial" pitchFamily="34" charset="0"/>
              </a:rPr>
              <a:t>conditions .</a:t>
            </a:r>
            <a:endParaRPr lang="en-US" dirty="0">
              <a:latin typeface="Arial" pitchFamily="34" charset="0"/>
              <a:cs typeface="Arial" pitchFamily="34" charset="0"/>
            </a:endParaRPr>
          </a:p>
          <a:p>
            <a:endParaRPr lang="ar-IQ" sz="2200" dirty="0"/>
          </a:p>
        </p:txBody>
      </p:sp>
      <p:sp>
        <p:nvSpPr>
          <p:cNvPr id="4" name="Content Placeholder 3"/>
          <p:cNvSpPr>
            <a:spLocks noGrp="1"/>
          </p:cNvSpPr>
          <p:nvPr>
            <p:ph sz="half" idx="2"/>
          </p:nvPr>
        </p:nvSpPr>
        <p:spPr>
          <a:xfrm>
            <a:off x="5143500" y="2229390"/>
            <a:ext cx="4533107" cy="4628610"/>
          </a:xfrm>
        </p:spPr>
        <p:txBody>
          <a:bodyPr>
            <a:normAutofit/>
          </a:bodyPr>
          <a:lstStyle/>
          <a:p>
            <a:pPr lvl="0" algn="justLow" rtl="1">
              <a:buNone/>
            </a:pPr>
            <a:r>
              <a:rPr lang="en-US" sz="2000" dirty="0"/>
              <a:t> </a:t>
            </a:r>
            <a:r>
              <a:rPr lang="ar-IQ" sz="1800" dirty="0">
                <a:latin typeface="Arial" pitchFamily="34" charset="0"/>
                <a:cs typeface="Arial" pitchFamily="34" charset="0"/>
              </a:rPr>
              <a:t>يتم تحديد عدد محدد ومسيطر عليه من المنافذ الحدودية التي يسمح بإدخال هذه المواد منها . </a:t>
            </a:r>
            <a:endParaRPr lang="en-US" sz="1800" dirty="0">
              <a:latin typeface="Arial" pitchFamily="34" charset="0"/>
              <a:cs typeface="Arial" pitchFamily="34" charset="0"/>
            </a:endParaRPr>
          </a:p>
          <a:p>
            <a:pPr algn="justLow" rtl="1">
              <a:buNone/>
            </a:pPr>
            <a:r>
              <a:rPr lang="en-US" sz="1800" dirty="0">
                <a:latin typeface="Arial" pitchFamily="34" charset="0"/>
                <a:cs typeface="Arial" pitchFamily="34" charset="0"/>
              </a:rPr>
              <a:t> </a:t>
            </a:r>
            <a:r>
              <a:rPr lang="ar-IQ" sz="1800" dirty="0">
                <a:latin typeface="Arial" pitchFamily="34" charset="0"/>
                <a:cs typeface="Arial" pitchFamily="34" charset="0"/>
              </a:rPr>
              <a:t>تكون هناك وحدات امنية </a:t>
            </a:r>
            <a:r>
              <a:rPr lang="ar-IQ" sz="1800" dirty="0" smtClean="0">
                <a:latin typeface="Arial" pitchFamily="34" charset="0"/>
                <a:cs typeface="Arial" pitchFamily="34" charset="0"/>
              </a:rPr>
              <a:t>خاصة </a:t>
            </a:r>
            <a:r>
              <a:rPr lang="ar-IQ" sz="1800" dirty="0">
                <a:latin typeface="Arial" pitchFamily="34" charset="0"/>
                <a:cs typeface="Arial" pitchFamily="34" charset="0"/>
              </a:rPr>
              <a:t>و مدربة ( وزارة الداخلية , جهاز الامن الوطني ) في المنفذ الحدودي تقوم بتدقيق وصول المواد و دخولها والتأكد من بدء عملية النقل وفق المواصفات والشروط والظروف المعتمدة </a:t>
            </a:r>
            <a:r>
              <a:rPr lang="ar-IQ" sz="2000" dirty="0">
                <a:latin typeface="Arial" pitchFamily="34" charset="0"/>
                <a:cs typeface="Arial" pitchFamily="34" charset="0"/>
              </a:rPr>
              <a:t>.</a:t>
            </a:r>
            <a:r>
              <a:rPr lang="ar-IQ" sz="2000" dirty="0"/>
              <a:t> </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91802" y="530352"/>
            <a:ext cx="1035608" cy="1760003"/>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Tree>
    <p:extLst>
      <p:ext uri="{BB962C8B-B14F-4D97-AF65-F5344CB8AC3E}">
        <p14:creationId xmlns="" xmlns:p14="http://schemas.microsoft.com/office/powerpoint/2010/main" val="4269018453"/>
      </p:ext>
    </p:extLst>
  </p:cSld>
  <p:clrMapOvr>
    <a:masterClrMapping/>
  </p:clrMapOvr>
  <p:transition advTm="25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7175" y="2332037"/>
            <a:ext cx="4375150" cy="4525963"/>
          </a:xfrm>
        </p:spPr>
        <p:txBody>
          <a:bodyPr>
            <a:noAutofit/>
          </a:bodyPr>
          <a:lstStyle/>
          <a:p>
            <a:pPr rtl="1">
              <a:buNone/>
            </a:pPr>
            <a:r>
              <a:rPr lang="en-US" sz="1600" dirty="0" smtClean="0">
                <a:latin typeface="Arial" pitchFamily="34" charset="0"/>
                <a:cs typeface="Arial" pitchFamily="34" charset="0"/>
              </a:rPr>
              <a:t>CONCLUSION</a:t>
            </a:r>
          </a:p>
          <a:p>
            <a:pPr rtl="1">
              <a:buNone/>
            </a:pPr>
            <a:r>
              <a:rPr lang="en-US" sz="1400" dirty="0" smtClean="0">
                <a:latin typeface="Arial" pitchFamily="34" charset="0"/>
                <a:cs typeface="Arial" pitchFamily="34" charset="0"/>
              </a:rPr>
              <a:t>At the end of this introductory display and steps how to deal with chemicals and the most important steps as regards security and safety in our dear country (by Ministry of Industry and Minerals) with participation of supporting sides (National Monitoring Authority , National security , Ministry of Interior , Ministry of Defense) where a quick and clear picture was stated about the file of chemical security in Iraq and we are preparing plans to improve security level and chemical safety in our dear country to reach the required level and keep pace with advanced countries in this field .</a:t>
            </a:r>
          </a:p>
          <a:p>
            <a:pPr algn="justLow">
              <a:buNone/>
            </a:pPr>
            <a:r>
              <a:rPr lang="en-US" sz="1400" b="1" dirty="0" smtClean="0">
                <a:latin typeface="Arial" pitchFamily="34" charset="0"/>
                <a:cs typeface="Arial" pitchFamily="34" charset="0"/>
              </a:rPr>
              <a:t>We hope that what we have introduced to you obtain your satisfaction and advantage and </a:t>
            </a:r>
            <a:r>
              <a:rPr lang="en-US" sz="1400" b="1" smtClean="0">
                <a:latin typeface="Arial" pitchFamily="34" charset="0"/>
                <a:cs typeface="Arial" pitchFamily="34" charset="0"/>
              </a:rPr>
              <a:t>we </a:t>
            </a:r>
            <a:r>
              <a:rPr lang="en-US" sz="1400" b="1" smtClean="0">
                <a:latin typeface="Arial" pitchFamily="34" charset="0"/>
                <a:cs typeface="Arial" pitchFamily="34" charset="0"/>
              </a:rPr>
              <a:t>try to </a:t>
            </a:r>
            <a:r>
              <a:rPr lang="en-US" sz="1400" b="1" dirty="0" smtClean="0">
                <a:latin typeface="Arial" pitchFamily="34" charset="0"/>
                <a:cs typeface="Arial" pitchFamily="34" charset="0"/>
              </a:rPr>
              <a:t>present more to reach the best .</a:t>
            </a:r>
          </a:p>
          <a:p>
            <a:pPr>
              <a:buNone/>
            </a:pPr>
            <a:endParaRPr lang="en-US" sz="1600" dirty="0"/>
          </a:p>
        </p:txBody>
      </p:sp>
      <p:sp>
        <p:nvSpPr>
          <p:cNvPr id="4" name="Content Placeholder 3"/>
          <p:cNvSpPr>
            <a:spLocks noGrp="1"/>
          </p:cNvSpPr>
          <p:nvPr>
            <p:ph sz="half" idx="2"/>
          </p:nvPr>
        </p:nvSpPr>
        <p:spPr>
          <a:xfrm>
            <a:off x="4749800" y="2249426"/>
            <a:ext cx="4660900" cy="4525963"/>
          </a:xfrm>
        </p:spPr>
        <p:txBody>
          <a:bodyPr>
            <a:noAutofit/>
          </a:bodyPr>
          <a:lstStyle/>
          <a:p>
            <a:pPr algn="justLow" rtl="1">
              <a:buNone/>
            </a:pPr>
            <a:r>
              <a:rPr lang="ar-IQ" sz="1800" dirty="0" smtClean="0">
                <a:latin typeface="Arial" pitchFamily="34" charset="0"/>
                <a:cs typeface="Arial" pitchFamily="34" charset="0"/>
              </a:rPr>
              <a:t>الخلاصة : </a:t>
            </a:r>
          </a:p>
          <a:p>
            <a:pPr algn="justLow" rtl="1">
              <a:buNone/>
            </a:pPr>
            <a:r>
              <a:rPr lang="ar-IQ" sz="1800" dirty="0" smtClean="0">
                <a:latin typeface="Arial" pitchFamily="34" charset="0"/>
                <a:cs typeface="Arial" pitchFamily="34" charset="0"/>
              </a:rPr>
              <a:t>   في نهاية هذا العرض التعريفي بالإجراءات والخطوات المتبعة مع كيفية التعامل مع المواد الكيميائية واهم الخطوات المتعلقة بالأمن والسلامة الكيميائية في  العراق ( وزارة  الصناعة والمعادن ) بمشاركة الجهات</a:t>
            </a:r>
          </a:p>
          <a:p>
            <a:pPr algn="justLow" rtl="1">
              <a:buNone/>
            </a:pPr>
            <a:r>
              <a:rPr lang="ar-IQ" sz="1800" dirty="0" smtClean="0">
                <a:latin typeface="Arial" pitchFamily="34" charset="0"/>
                <a:cs typeface="Arial" pitchFamily="34" charset="0"/>
              </a:rPr>
              <a:t>الجهات الساندة وهي (  هيئة الرقابة الوطنية و الامن الوطني و وزارة الداخلية ووزارة الدفاع ) </a:t>
            </a:r>
          </a:p>
          <a:p>
            <a:pPr algn="justLow" rtl="1">
              <a:buNone/>
            </a:pPr>
            <a:r>
              <a:rPr lang="ar-IQ" sz="1800" dirty="0" smtClean="0">
                <a:latin typeface="Arial" pitchFamily="34" charset="0"/>
                <a:cs typeface="Arial" pitchFamily="34" charset="0"/>
              </a:rPr>
              <a:t> حيث تم بيان صورة سريعة وواضحة حول ملف الأمن الكيميائي في العراق ونحن مستمرون في اعداد خطط عمل لتحسين مستوى الامن والسلامة الكيميائية للوصول الى المستوى المطلوب ومواكبة بقية الدول المتقدمة في هذا المجال . </a:t>
            </a:r>
            <a:endParaRPr lang="en-US" sz="1800" dirty="0" smtClean="0">
              <a:latin typeface="Arial" pitchFamily="34" charset="0"/>
              <a:cs typeface="Arial" pitchFamily="34" charset="0"/>
            </a:endParaRPr>
          </a:p>
          <a:p>
            <a:pPr algn="justLow" rtl="1">
              <a:buNone/>
            </a:pPr>
            <a:r>
              <a:rPr lang="ar-IQ" sz="1800" b="1" dirty="0" smtClean="0">
                <a:latin typeface="Arial" pitchFamily="34" charset="0"/>
                <a:cs typeface="Arial" pitchFamily="34" charset="0"/>
              </a:rPr>
              <a:t>راجين إن ينال ما تم عرضه على حضراتكم رضاكم والاستفادة منه ونسعى الى تقديم المزيد للوصول الى الأفضل وشكراً لاصغائكم</a:t>
            </a:r>
            <a:endParaRPr lang="en-US" sz="1800"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95530" y="582540"/>
            <a:ext cx="1023528" cy="1739474"/>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
        <p:nvSpPr>
          <p:cNvPr id="7" name="TextBox 6"/>
          <p:cNvSpPr txBox="1"/>
          <p:nvPr/>
        </p:nvSpPr>
        <p:spPr>
          <a:xfrm>
            <a:off x="681039" y="565608"/>
            <a:ext cx="3462065" cy="1200329"/>
          </a:xfrm>
          <a:prstGeom prst="rect">
            <a:avLst/>
          </a:prstGeom>
          <a:noFill/>
        </p:spPr>
        <p:txBody>
          <a:bodyPr wrap="square" rtlCol="1">
            <a:spAutoFit/>
          </a:bodyPr>
          <a:lstStyle/>
          <a:p>
            <a:r>
              <a:rPr lang="en-US" dirty="0" smtClean="0"/>
              <a:t>REPULIC OF IRAQ</a:t>
            </a:r>
          </a:p>
          <a:p>
            <a:r>
              <a:rPr lang="en-US" dirty="0" smtClean="0"/>
              <a:t>MINISTRY OF INDUSTRY &amp; MINERALS</a:t>
            </a:r>
          </a:p>
          <a:p>
            <a:r>
              <a:rPr lang="en-US" dirty="0" smtClean="0"/>
              <a:t>TECHNICAL DIRECTORATE</a:t>
            </a:r>
            <a:endParaRPr lang="ar-IQ" dirty="0"/>
          </a:p>
        </p:txBody>
      </p:sp>
    </p:spTree>
  </p:cSld>
  <p:clrMapOvr>
    <a:masterClrMapping/>
  </p:clrMapOvr>
  <p:transition advTm="50000">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
        <p:nvSpPr>
          <p:cNvPr id="3" name="Content Placeholder 2"/>
          <p:cNvSpPr>
            <a:spLocks noGrp="1"/>
          </p:cNvSpPr>
          <p:nvPr>
            <p:ph sz="half" idx="1"/>
          </p:nvPr>
        </p:nvSpPr>
        <p:spPr>
          <a:xfrm>
            <a:off x="372594" y="2281482"/>
            <a:ext cx="4642320" cy="4373319"/>
          </a:xfrm>
        </p:spPr>
        <p:txBody>
          <a:bodyPr>
            <a:noAutofit/>
          </a:bodyPr>
          <a:lstStyle/>
          <a:p>
            <a:pPr marL="0" indent="0">
              <a:buNone/>
            </a:pPr>
            <a:r>
              <a:rPr lang="en-US" sz="1200" b="1" dirty="0" smtClean="0"/>
              <a:t>CHEMICAL SAFETY AND SECURITY IN IRAQ </a:t>
            </a:r>
            <a:endParaRPr lang="en-US" sz="1200" b="1" dirty="0"/>
          </a:p>
          <a:p>
            <a:pPr marL="0" indent="0" algn="l" rtl="0">
              <a:buNone/>
            </a:pPr>
            <a:r>
              <a:rPr lang="en-US" sz="1200" b="1" dirty="0"/>
              <a:t>In the </a:t>
            </a:r>
            <a:r>
              <a:rPr lang="en-US" sz="1200" b="1" dirty="0" smtClean="0"/>
              <a:t>beginning, </a:t>
            </a:r>
            <a:r>
              <a:rPr lang="en-US" sz="1200" b="1" dirty="0"/>
              <a:t>I would like to limp on the chemical security and safety. </a:t>
            </a:r>
            <a:r>
              <a:rPr lang="en-US" sz="1200" b="1" dirty="0" smtClean="0"/>
              <a:t>Chemical </a:t>
            </a:r>
            <a:r>
              <a:rPr lang="en-US" sz="1200" b="1" dirty="0"/>
              <a:t>security is to secure all stages of manufacturing , import , use , storage , transportation and distribution of chemical substances for the fear of threats such as terrorism and incidents in the event chemical substance are stolen </a:t>
            </a:r>
            <a:r>
              <a:rPr lang="en-US" sz="1200" b="1" dirty="0" smtClean="0"/>
              <a:t>from </a:t>
            </a:r>
            <a:r>
              <a:rPr lang="en-US" sz="1200" b="1" dirty="0"/>
              <a:t>chemical installations or are misused </a:t>
            </a:r>
            <a:r>
              <a:rPr lang="en-US" sz="1200" b="1" dirty="0" smtClean="0"/>
              <a:t>.</a:t>
            </a:r>
          </a:p>
          <a:p>
            <a:pPr marL="0" indent="0" algn="l" rtl="0">
              <a:buNone/>
            </a:pPr>
            <a:r>
              <a:rPr lang="en-US" sz="1200" b="1" dirty="0"/>
              <a:t>Chemical safety means expectation, awareness and evaluation of chemical hazards and monitoring the employee's exposure to them and provide </a:t>
            </a:r>
            <a:r>
              <a:rPr lang="en-US" sz="1200" b="1" dirty="0" smtClean="0"/>
              <a:t>protection against   </a:t>
            </a:r>
            <a:r>
              <a:rPr lang="en-US" sz="1200" b="1" dirty="0"/>
              <a:t>danger.</a:t>
            </a:r>
          </a:p>
          <a:p>
            <a:pPr marL="0" indent="0">
              <a:buNone/>
            </a:pPr>
            <a:r>
              <a:rPr lang="en-US" sz="1200" b="1" dirty="0"/>
              <a:t>Iraq </a:t>
            </a:r>
            <a:r>
              <a:rPr lang="en-US" sz="1200" b="1" dirty="0" smtClean="0"/>
              <a:t>has important </a:t>
            </a:r>
            <a:r>
              <a:rPr lang="en-US" sz="1200" b="1" dirty="0"/>
              <a:t>industrial installations that produce , use or handle with chemical substances </a:t>
            </a:r>
            <a:r>
              <a:rPr lang="en-US" sz="1200" b="1" dirty="0" smtClean="0"/>
              <a:t>of chemical </a:t>
            </a:r>
            <a:r>
              <a:rPr lang="en-US" sz="1200" b="1" dirty="0"/>
              <a:t>properties which threaten people security if they are </a:t>
            </a:r>
            <a:r>
              <a:rPr lang="en-US" sz="1200" b="1" dirty="0" smtClean="0"/>
              <a:t>misused </a:t>
            </a:r>
            <a:r>
              <a:rPr lang="en-US" sz="1200" b="1" dirty="0"/>
              <a:t>, </a:t>
            </a:r>
            <a:r>
              <a:rPr lang="en-US" sz="1200" b="1" dirty="0" smtClean="0"/>
              <a:t>for </a:t>
            </a:r>
            <a:r>
              <a:rPr lang="en-US" sz="1200" b="1" dirty="0"/>
              <a:t>instance ammonium nitrate which is chemical </a:t>
            </a:r>
            <a:r>
              <a:rPr lang="en-US" sz="1200" b="1" dirty="0" smtClean="0"/>
              <a:t>fertilizer  mismanaged  for </a:t>
            </a:r>
            <a:r>
              <a:rPr lang="en-US" sz="1200" b="1" dirty="0"/>
              <a:t>and severe oxidizing substance and can be used as explosive substance .</a:t>
            </a:r>
            <a:endParaRPr lang="ar-IQ" sz="1200" b="1" dirty="0"/>
          </a:p>
        </p:txBody>
      </p:sp>
      <p:sp>
        <p:nvSpPr>
          <p:cNvPr id="4" name="Content Placeholder 3"/>
          <p:cNvSpPr>
            <a:spLocks noGrp="1"/>
          </p:cNvSpPr>
          <p:nvPr>
            <p:ph sz="half" idx="2"/>
          </p:nvPr>
        </p:nvSpPr>
        <p:spPr>
          <a:xfrm>
            <a:off x="5105280" y="1861821"/>
            <a:ext cx="4395788" cy="4792980"/>
          </a:xfrm>
        </p:spPr>
        <p:txBody>
          <a:bodyPr>
            <a:noAutofit/>
          </a:bodyPr>
          <a:lstStyle/>
          <a:p>
            <a:pPr algn="r">
              <a:buNone/>
            </a:pPr>
            <a:r>
              <a:rPr lang="ar-IQ" sz="1800" b="1" u="sng" dirty="0"/>
              <a:t>اولاً :-  </a:t>
            </a:r>
            <a:r>
              <a:rPr lang="ar-IQ" sz="1800" b="1" u="sng" dirty="0" smtClean="0"/>
              <a:t>ادارة السلامة والامن الكيميائي في العراق </a:t>
            </a:r>
            <a:endParaRPr lang="ar-IQ" sz="1800" b="1" u="sng" dirty="0"/>
          </a:p>
          <a:p>
            <a:pPr algn="r">
              <a:buNone/>
            </a:pPr>
            <a:r>
              <a:rPr lang="ar-IQ" sz="1800" dirty="0"/>
              <a:t>في البداية أود أن أعرج على تعريف الأمن </a:t>
            </a:r>
            <a:r>
              <a:rPr lang="ar-IQ" sz="1800" dirty="0" smtClean="0"/>
              <a:t>الكيم</a:t>
            </a:r>
            <a:r>
              <a:rPr lang="ar-IQ" sz="1800" dirty="0"/>
              <a:t>ي</a:t>
            </a:r>
            <a:r>
              <a:rPr lang="ar-IQ" sz="1800" dirty="0" smtClean="0"/>
              <a:t>ائي </a:t>
            </a:r>
            <a:r>
              <a:rPr lang="ar-IQ" sz="1800" dirty="0"/>
              <a:t>والسلامة </a:t>
            </a:r>
            <a:r>
              <a:rPr lang="ar-IQ" sz="1800" dirty="0" smtClean="0"/>
              <a:t>الكيميائية . فالأمن الكيميائي </a:t>
            </a:r>
            <a:r>
              <a:rPr lang="ar-IQ" sz="1800" dirty="0"/>
              <a:t>هو عملية تأمين لكافة مراحل تصنيع أو إستيراد وإستخدام وتخزين ونقل وتوزيع المواد </a:t>
            </a:r>
            <a:r>
              <a:rPr lang="ar-IQ" sz="1800" dirty="0" smtClean="0"/>
              <a:t>الكيميائية </a:t>
            </a:r>
            <a:r>
              <a:rPr lang="ar-IQ" sz="1800" dirty="0"/>
              <a:t>من التهديدات بما فيها الأرهاب والحوادث في حال تعرض المنشآت </a:t>
            </a:r>
            <a:r>
              <a:rPr lang="ar-IQ" sz="1800" dirty="0" smtClean="0"/>
              <a:t>الكيميائية </a:t>
            </a:r>
            <a:r>
              <a:rPr lang="ar-IQ" sz="1800" dirty="0"/>
              <a:t>لسرقة المواد </a:t>
            </a:r>
            <a:r>
              <a:rPr lang="ar-IQ" sz="1800" dirty="0" smtClean="0"/>
              <a:t>الكيميائية </a:t>
            </a:r>
            <a:r>
              <a:rPr lang="ar-IQ" sz="1800" dirty="0"/>
              <a:t>أو الأستخدام السيء لها . </a:t>
            </a:r>
            <a:endParaRPr lang="en-US" sz="1800" dirty="0"/>
          </a:p>
          <a:p>
            <a:pPr algn="r">
              <a:buNone/>
            </a:pPr>
            <a:r>
              <a:rPr lang="ar-IQ" sz="1800" dirty="0" smtClean="0"/>
              <a:t>اما السلامة الكيميائية تعني </a:t>
            </a:r>
            <a:r>
              <a:rPr lang="ar-IQ" sz="1800" dirty="0"/>
              <a:t>توقع وإدراك وتقييم المخاطر </a:t>
            </a:r>
            <a:r>
              <a:rPr lang="ar-IQ" sz="1800" dirty="0" smtClean="0"/>
              <a:t>الكيميائية </a:t>
            </a:r>
            <a:r>
              <a:rPr lang="ar-IQ" sz="1800" dirty="0"/>
              <a:t>والرقابة على تعرض الموظفين لها وحمايتهم من خطرها . </a:t>
            </a:r>
            <a:endParaRPr lang="ar-IQ" sz="1800" dirty="0" smtClean="0"/>
          </a:p>
          <a:p>
            <a:pPr algn="r">
              <a:buNone/>
            </a:pPr>
            <a:r>
              <a:rPr lang="ar-IQ" sz="1800" dirty="0"/>
              <a:t>ويمتلك العراق منشآت صناعية مهمة تنتج أو تستخدم وتتداول مواد </a:t>
            </a:r>
            <a:r>
              <a:rPr lang="ar-IQ" sz="1800" dirty="0" smtClean="0"/>
              <a:t>كيميائية </a:t>
            </a:r>
            <a:r>
              <a:rPr lang="ar-IQ" sz="1800" dirty="0"/>
              <a:t>ذات خصائص </a:t>
            </a:r>
            <a:r>
              <a:rPr lang="ar-IQ" sz="1800" dirty="0" smtClean="0"/>
              <a:t>كيميائية  </a:t>
            </a:r>
            <a:r>
              <a:rPr lang="ar-IQ" sz="1800" dirty="0"/>
              <a:t>تجعلها تهدد أمن الناس في حال اسيء استخدامها أو إدارتها منها على سبيل المثال مادة نترات الأمونيوم هو عبارة عن سماد </a:t>
            </a:r>
            <a:r>
              <a:rPr lang="ar-IQ" sz="1800" dirty="0" smtClean="0"/>
              <a:t>كيميائي </a:t>
            </a:r>
            <a:r>
              <a:rPr lang="ar-IQ" sz="1800" dirty="0"/>
              <a:t>وهو مؤكسد قوي يمكن إستخدامه كمادة متفجرة . </a:t>
            </a:r>
            <a:endParaRPr lang="en-US" sz="1800" dirty="0"/>
          </a:p>
          <a:p>
            <a:pPr algn="r">
              <a:buNone/>
            </a:pPr>
            <a:endParaRPr lang="en-US" sz="1800" dirty="0"/>
          </a:p>
          <a:p>
            <a:pPr algn="r">
              <a:buNone/>
            </a:pPr>
            <a:endParaRPr lang="ar-IQ" sz="18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72128" y="565607"/>
            <a:ext cx="961073" cy="1633330"/>
          </a:xfrm>
          <a:prstGeom prst="rect">
            <a:avLst/>
          </a:prstGeom>
        </p:spPr>
      </p:pic>
      <p:sp>
        <p:nvSpPr>
          <p:cNvPr id="8" name="TextBox 7"/>
          <p:cNvSpPr txBox="1"/>
          <p:nvPr/>
        </p:nvSpPr>
        <p:spPr>
          <a:xfrm>
            <a:off x="681039" y="565608"/>
            <a:ext cx="3462065" cy="1200329"/>
          </a:xfrm>
          <a:prstGeom prst="rect">
            <a:avLst/>
          </a:prstGeom>
          <a:noFill/>
        </p:spPr>
        <p:txBody>
          <a:bodyPr wrap="square" rtlCol="1">
            <a:spAutoFit/>
          </a:bodyPr>
          <a:lstStyle/>
          <a:p>
            <a:r>
              <a:rPr lang="en-US" dirty="0" smtClean="0"/>
              <a:t>REPULIC OF IRAQ</a:t>
            </a:r>
          </a:p>
          <a:p>
            <a:r>
              <a:rPr lang="en-US" dirty="0" smtClean="0"/>
              <a:t>MINISTRY OF INDUSTRY &amp; MINERALS</a:t>
            </a:r>
          </a:p>
          <a:p>
            <a:r>
              <a:rPr lang="en-US" dirty="0" smtClean="0"/>
              <a:t>TECHNICAL DIRECTORATE</a:t>
            </a:r>
            <a:endParaRPr lang="ar-IQ" dirty="0"/>
          </a:p>
        </p:txBody>
      </p:sp>
    </p:spTree>
    <p:extLst>
      <p:ext uri="{BB962C8B-B14F-4D97-AF65-F5344CB8AC3E}">
        <p14:creationId xmlns="" xmlns:p14="http://schemas.microsoft.com/office/powerpoint/2010/main" val="1811901207"/>
      </p:ext>
    </p:extLst>
  </p:cSld>
  <p:clrMapOvr>
    <a:masterClrMapping/>
  </p:clrMapOvr>
  <p:transition spd="slow" advTm="50000">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 y="2268582"/>
            <a:ext cx="4988379" cy="4589418"/>
          </a:xfrm>
        </p:spPr>
        <p:txBody>
          <a:bodyPr>
            <a:normAutofit fontScale="85000" lnSpcReduction="20000"/>
          </a:bodyPr>
          <a:lstStyle/>
          <a:p>
            <a:pPr marL="0" indent="0" algn="l">
              <a:buNone/>
            </a:pPr>
            <a:r>
              <a:rPr lang="en-US" sz="2000" dirty="0"/>
              <a:t>Thus , in Iraq need urges to be </a:t>
            </a:r>
            <a:r>
              <a:rPr lang="en-US" sz="2000" dirty="0" err="1" smtClean="0"/>
              <a:t>programmes</a:t>
            </a:r>
            <a:r>
              <a:rPr lang="en-US" sz="2000" dirty="0" smtClean="0"/>
              <a:t> </a:t>
            </a:r>
            <a:r>
              <a:rPr lang="en-US" sz="2000" dirty="0"/>
              <a:t>that concern with this matter and apply processes and security evaluation </a:t>
            </a:r>
            <a:r>
              <a:rPr lang="en-US" sz="2000" dirty="0" err="1" smtClean="0"/>
              <a:t>programmes</a:t>
            </a:r>
            <a:r>
              <a:rPr lang="en-US" sz="2000" dirty="0" smtClean="0"/>
              <a:t> </a:t>
            </a:r>
            <a:r>
              <a:rPr lang="en-US" sz="2000" dirty="0"/>
              <a:t>, provide security protection for companies and </a:t>
            </a:r>
            <a:r>
              <a:rPr lang="en-US" sz="2000" dirty="0" smtClean="0"/>
              <a:t>put a plan </a:t>
            </a:r>
            <a:r>
              <a:rPr lang="en-US" sz="2000" dirty="0"/>
              <a:t>of security protection to reduce expected losses and are periodically documented and revised .</a:t>
            </a:r>
          </a:p>
          <a:p>
            <a:pPr marL="0" indent="0" algn="l">
              <a:buNone/>
            </a:pPr>
            <a:r>
              <a:rPr lang="en-US" sz="2000" dirty="0"/>
              <a:t>The </a:t>
            </a:r>
            <a:r>
              <a:rPr lang="en-US" sz="2000" dirty="0" smtClean="0"/>
              <a:t>Ministry </a:t>
            </a:r>
            <a:r>
              <a:rPr lang="en-US" sz="2000" dirty="0"/>
              <a:t>of </a:t>
            </a:r>
            <a:r>
              <a:rPr lang="en-US" sz="2000" dirty="0" smtClean="0"/>
              <a:t>Interior </a:t>
            </a:r>
            <a:r>
              <a:rPr lang="en-US" sz="2000" dirty="0"/>
              <a:t>is responsible for implementing security measures when theft of chemical or dangerous , </a:t>
            </a:r>
            <a:r>
              <a:rPr lang="en-US" sz="2000" dirty="0" smtClean="0"/>
              <a:t>biological </a:t>
            </a:r>
            <a:r>
              <a:rPr lang="en-US" sz="2000" dirty="0"/>
              <a:t>substances takes place , or theft of technical devices and equipment as well . The </a:t>
            </a:r>
            <a:r>
              <a:rPr lang="en-US" sz="2000" dirty="0" smtClean="0"/>
              <a:t>Ministry </a:t>
            </a:r>
            <a:r>
              <a:rPr lang="en-US" sz="2000" dirty="0"/>
              <a:t>of </a:t>
            </a:r>
            <a:r>
              <a:rPr lang="en-US" sz="2000" dirty="0" smtClean="0"/>
              <a:t>Interior protects the secrecy </a:t>
            </a:r>
            <a:r>
              <a:rPr lang="en-US" sz="2000" dirty="0"/>
              <a:t>of their information </a:t>
            </a:r>
            <a:r>
              <a:rPr lang="en-US" sz="2000" dirty="0" smtClean="0"/>
              <a:t>as regards the institutions . </a:t>
            </a:r>
            <a:endParaRPr lang="ar-IQ" sz="2000" dirty="0" smtClean="0"/>
          </a:p>
          <a:p>
            <a:pPr marL="0" indent="0" algn="l">
              <a:buNone/>
            </a:pPr>
            <a:r>
              <a:rPr lang="en-US" sz="2200" dirty="0"/>
              <a:t>Due to terroristic events of </a:t>
            </a:r>
            <a:r>
              <a:rPr lang="en-US" sz="2200" dirty="0" err="1"/>
              <a:t>Daeesh</a:t>
            </a:r>
            <a:r>
              <a:rPr lang="en-US" sz="2200" dirty="0"/>
              <a:t> groups in Iraq </a:t>
            </a:r>
            <a:r>
              <a:rPr lang="en-US" sz="2200" dirty="0" smtClean="0"/>
              <a:t>the Ministry </a:t>
            </a:r>
            <a:r>
              <a:rPr lang="en-US" sz="2200" dirty="0"/>
              <a:t>and the rest of ministries and state institutions adopted rehabilitation of their staff by their participation in workshops , symposiums and security </a:t>
            </a:r>
            <a:r>
              <a:rPr lang="en-US" sz="2200" dirty="0" err="1" smtClean="0"/>
              <a:t>programmes</a:t>
            </a:r>
            <a:r>
              <a:rPr lang="en-US" sz="2200" dirty="0" smtClean="0"/>
              <a:t> </a:t>
            </a:r>
            <a:r>
              <a:rPr lang="en-US" sz="2200" dirty="0"/>
              <a:t>and chemical safety </a:t>
            </a:r>
            <a:r>
              <a:rPr lang="en-US" dirty="0"/>
              <a:t>.</a:t>
            </a:r>
          </a:p>
          <a:p>
            <a:pPr marL="0" indent="0" algn="l">
              <a:buNone/>
            </a:pPr>
            <a:endParaRPr lang="en-US" sz="2000" dirty="0"/>
          </a:p>
          <a:p>
            <a:pPr marL="0" indent="0" algn="l">
              <a:buNone/>
            </a:pPr>
            <a:endParaRPr lang="ar-IQ" sz="2000" dirty="0"/>
          </a:p>
        </p:txBody>
      </p:sp>
      <p:sp>
        <p:nvSpPr>
          <p:cNvPr id="4" name="Content Placeholder 3"/>
          <p:cNvSpPr>
            <a:spLocks noGrp="1"/>
          </p:cNvSpPr>
          <p:nvPr>
            <p:ph sz="half" idx="2"/>
          </p:nvPr>
        </p:nvSpPr>
        <p:spPr>
          <a:xfrm>
            <a:off x="4903470" y="2268582"/>
            <a:ext cx="5002530" cy="4589418"/>
          </a:xfrm>
        </p:spPr>
        <p:txBody>
          <a:bodyPr>
            <a:noAutofit/>
          </a:bodyPr>
          <a:lstStyle/>
          <a:p>
            <a:pPr algn="justLow" rtl="1">
              <a:buNone/>
            </a:pPr>
            <a:r>
              <a:rPr lang="ar-IQ" dirty="0" smtClean="0"/>
              <a:t>ومن </a:t>
            </a:r>
            <a:r>
              <a:rPr lang="ar-IQ" dirty="0"/>
              <a:t>هذا المنطلق أستدعت الحاجة الى أن تكون في العراق برامج تهتم بهذا الجانب والعمل على تطبيق عمليات وبرامج التقييم الأمني وتوفير الحماية الأمنية للشركات ووضع خطة الحماية الأمنية لتقليل الخسائر المتوقعة </a:t>
            </a:r>
            <a:r>
              <a:rPr lang="ar-IQ" dirty="0" smtClean="0"/>
              <a:t>على ان يتم </a:t>
            </a:r>
            <a:r>
              <a:rPr lang="ar-IQ" dirty="0"/>
              <a:t>توثيقها ومراجعتها دورياً </a:t>
            </a:r>
            <a:r>
              <a:rPr lang="ar-IQ" dirty="0" smtClean="0"/>
              <a:t>.</a:t>
            </a:r>
            <a:endParaRPr lang="en-US" dirty="0"/>
          </a:p>
          <a:p>
            <a:pPr algn="justLow" rtl="1">
              <a:buNone/>
            </a:pPr>
            <a:r>
              <a:rPr lang="ar-IQ" dirty="0"/>
              <a:t>وتتولى وزارة الداخلية تطبيق الأجراءات الأمنية </a:t>
            </a:r>
            <a:r>
              <a:rPr lang="ar-IQ" dirty="0" smtClean="0"/>
              <a:t>لتلافي سرقة </a:t>
            </a:r>
            <a:r>
              <a:rPr lang="ar-IQ" dirty="0"/>
              <a:t>مواد </a:t>
            </a:r>
            <a:r>
              <a:rPr lang="ar-IQ" dirty="0" smtClean="0"/>
              <a:t>كيمياوية </a:t>
            </a:r>
            <a:r>
              <a:rPr lang="ar-IQ" dirty="0"/>
              <a:t>أو بايولوجية خطرة أو سرقة أجهزة ومعدات فنية وتعمل على حماية المنشآت من المجاميع الخارجية وكذلك الحفاظ على سرية المعلومات التي تخص المنشأة وبسبب الأحداث الارهابية التي تعرض لها العراق من قبل المجاميع الأرهابية لداعش فقد تبنت وزارة الداخلية وباقي الوزارات ومؤسسات الدولة خطة لتأهيل كوادرها والأشتراك بورش العمل والندوات والبرامج التي تهتم بالأمن والسلامة </a:t>
            </a:r>
            <a:r>
              <a:rPr lang="ar-IQ" dirty="0" smtClean="0"/>
              <a:t>الكيميائية </a:t>
            </a:r>
            <a:r>
              <a:rPr lang="ar-IQ" dirty="0"/>
              <a:t>. </a:t>
            </a:r>
            <a:endParaRPr lang="ar-IQ" dirty="0" smtClean="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93870" y="496392"/>
            <a:ext cx="1065984" cy="1772193"/>
          </a:xfrm>
          <a:prstGeom prst="rect">
            <a:avLst/>
          </a:prstGeom>
        </p:spPr>
      </p:pic>
      <p:sp>
        <p:nvSpPr>
          <p:cNvPr id="5"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Tree>
    <p:extLst>
      <p:ext uri="{BB962C8B-B14F-4D97-AF65-F5344CB8AC3E}">
        <p14:creationId xmlns="" xmlns:p14="http://schemas.microsoft.com/office/powerpoint/2010/main" val="1055622797"/>
      </p:ext>
    </p:extLst>
  </p:cSld>
  <p:clrMapOvr>
    <a:masterClrMapping/>
  </p:clrMapOvr>
  <p:transition advTm="50000">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260237"/>
            <a:ext cx="4572000" cy="4991463"/>
          </a:xfrm>
        </p:spPr>
        <p:txBody>
          <a:bodyPr>
            <a:noAutofit/>
          </a:bodyPr>
          <a:lstStyle/>
          <a:p>
            <a:pPr marL="0" indent="0" algn="justLow">
              <a:buNone/>
            </a:pPr>
            <a:r>
              <a:rPr lang="en-US" sz="1600" dirty="0"/>
              <a:t>It </a:t>
            </a:r>
            <a:r>
              <a:rPr lang="en-US" sz="1600" dirty="0" smtClean="0"/>
              <a:t>formed( CBRN ) teams </a:t>
            </a:r>
            <a:r>
              <a:rPr lang="en-US" sz="1600" dirty="0"/>
              <a:t>and divisions to rehabilitate and qualify its </a:t>
            </a:r>
            <a:r>
              <a:rPr lang="en-US" sz="1600" dirty="0" smtClean="0"/>
              <a:t>staff to enable them to counter  attacks against CBRN substances( to </a:t>
            </a:r>
            <a:r>
              <a:rPr lang="en-US" sz="1600" dirty="0"/>
              <a:t>maintain </a:t>
            </a:r>
            <a:r>
              <a:rPr lang="en-US" sz="1600" dirty="0" smtClean="0"/>
              <a:t>public security) </a:t>
            </a:r>
            <a:r>
              <a:rPr lang="en-US" sz="1600" dirty="0"/>
              <a:t>and face accidents . This happened when the security services managed to counter the terroristic attacks of </a:t>
            </a:r>
            <a:r>
              <a:rPr lang="en-US" sz="1600" dirty="0" err="1"/>
              <a:t>Daeesh</a:t>
            </a:r>
            <a:r>
              <a:rPr lang="en-US" sz="1600" dirty="0"/>
              <a:t> and save </a:t>
            </a:r>
            <a:r>
              <a:rPr lang="en-US" sz="1600" dirty="0" smtClean="0"/>
              <a:t>lives </a:t>
            </a:r>
            <a:r>
              <a:rPr lang="en-US" sz="1600" dirty="0"/>
              <a:t>of people from the danger of these substances </a:t>
            </a:r>
            <a:r>
              <a:rPr lang="en-US" sz="1600" dirty="0" smtClean="0"/>
              <a:t>. Iraqi </a:t>
            </a:r>
            <a:r>
              <a:rPr lang="en-US" sz="1600" dirty="0"/>
              <a:t>universities also began to hold workshops </a:t>
            </a:r>
            <a:r>
              <a:rPr lang="en-US" sz="1600" dirty="0" smtClean="0"/>
              <a:t>for their  </a:t>
            </a:r>
            <a:r>
              <a:rPr lang="en-US" sz="1600" dirty="0"/>
              <a:t>students , courses and </a:t>
            </a:r>
            <a:r>
              <a:rPr lang="en-US" sz="1600" dirty="0" smtClean="0"/>
              <a:t>curriculum </a:t>
            </a:r>
            <a:r>
              <a:rPr lang="en-US" sz="1600" dirty="0"/>
              <a:t>for chemical security and safety .</a:t>
            </a:r>
          </a:p>
          <a:p>
            <a:pPr marL="0" indent="0" algn="justLow">
              <a:buNone/>
            </a:pPr>
            <a:r>
              <a:rPr lang="en-US" sz="1600" dirty="0"/>
              <a:t>Being a member of the coordinating council of the </a:t>
            </a:r>
            <a:r>
              <a:rPr lang="en-US" sz="1600" dirty="0" smtClean="0"/>
              <a:t>National Monitoring Authority </a:t>
            </a:r>
            <a:r>
              <a:rPr lang="en-US" sz="1600" dirty="0"/>
              <a:t>of </a:t>
            </a:r>
            <a:r>
              <a:rPr lang="en-US" sz="1600" dirty="0" smtClean="0"/>
              <a:t>non-proliferation and D.G of Technical Directorate Ministry of Industry and Minerals which has factories that produce and use chemicals and handle  with hazardous chemicals and dual-use  ones.</a:t>
            </a:r>
            <a:endParaRPr lang="ar-IQ" sz="1600" dirty="0" smtClean="0"/>
          </a:p>
          <a:p>
            <a:pPr marL="0" indent="0" algn="l">
              <a:buNone/>
            </a:pPr>
            <a:endParaRPr lang="en-US" sz="1800" dirty="0">
              <a:cs typeface="+mj-cs"/>
            </a:endParaRPr>
          </a:p>
          <a:p>
            <a:pPr marL="0" indent="0" algn="l">
              <a:buNone/>
            </a:pPr>
            <a:endParaRPr lang="ar-IQ" sz="1800" dirty="0">
              <a:cs typeface="+mj-cs"/>
            </a:endParaRPr>
          </a:p>
        </p:txBody>
      </p:sp>
      <p:sp>
        <p:nvSpPr>
          <p:cNvPr id="4" name="Content Placeholder 3"/>
          <p:cNvSpPr>
            <a:spLocks noGrp="1"/>
          </p:cNvSpPr>
          <p:nvPr>
            <p:ph sz="half" idx="2"/>
          </p:nvPr>
        </p:nvSpPr>
        <p:spPr>
          <a:xfrm>
            <a:off x="4595677" y="2272940"/>
            <a:ext cx="5310324" cy="4585063"/>
          </a:xfrm>
        </p:spPr>
        <p:txBody>
          <a:bodyPr>
            <a:normAutofit/>
          </a:bodyPr>
          <a:lstStyle/>
          <a:p>
            <a:pPr algn="just" rtl="1">
              <a:buNone/>
            </a:pPr>
            <a:r>
              <a:rPr lang="ar-IQ" sz="1800" dirty="0"/>
              <a:t>وشكلت وزارة الداخلية </a:t>
            </a:r>
            <a:r>
              <a:rPr lang="ar-IQ" sz="1800" dirty="0" smtClean="0"/>
              <a:t>فرق</a:t>
            </a:r>
            <a:r>
              <a:rPr lang="en-US" sz="1800" dirty="0" smtClean="0"/>
              <a:t> CBRN</a:t>
            </a:r>
            <a:r>
              <a:rPr lang="ar-IQ" sz="1800" dirty="0" smtClean="0"/>
              <a:t> وأقسام </a:t>
            </a:r>
            <a:r>
              <a:rPr lang="ar-IQ" sz="1800" dirty="0"/>
              <a:t>وتم تأهيل كوادرها </a:t>
            </a:r>
            <a:r>
              <a:rPr lang="ar-IQ" sz="1800" dirty="0" smtClean="0"/>
              <a:t>لتمكنها </a:t>
            </a:r>
            <a:r>
              <a:rPr lang="ar-IQ" sz="1800" dirty="0"/>
              <a:t>من الرد على </a:t>
            </a:r>
            <a:r>
              <a:rPr lang="ar-IQ" sz="1800" dirty="0" smtClean="0"/>
              <a:t>الاعتداءات </a:t>
            </a:r>
            <a:r>
              <a:rPr lang="en-US" sz="1800" dirty="0" smtClean="0"/>
              <a:t>)</a:t>
            </a:r>
            <a:r>
              <a:rPr lang="ar-IQ" sz="1800" dirty="0" smtClean="0"/>
              <a:t>لحفظ اجهزتها الأمنية والأمن </a:t>
            </a:r>
            <a:r>
              <a:rPr lang="ar-IQ" sz="1800" dirty="0"/>
              <a:t>العام </a:t>
            </a:r>
            <a:r>
              <a:rPr lang="en-US" sz="1800" dirty="0" smtClean="0"/>
              <a:t>(</a:t>
            </a:r>
            <a:r>
              <a:rPr lang="ar-IQ" sz="1800" dirty="0" smtClean="0"/>
              <a:t>ومواجهة </a:t>
            </a:r>
            <a:r>
              <a:rPr lang="ar-IQ" sz="1800" dirty="0"/>
              <a:t>الحوادث وهذا ما حصل حيث تمكنت الأجهزة الأمنية من التصدي للهجمات الأرهابية لداعش وإنقاذ حماية الناس من خطر هذه المواد.</a:t>
            </a:r>
            <a:endParaRPr lang="en-US" sz="1800" dirty="0"/>
          </a:p>
          <a:p>
            <a:pPr algn="justLow" rtl="1">
              <a:buNone/>
            </a:pPr>
            <a:r>
              <a:rPr lang="ar-IQ" sz="1800" dirty="0" smtClean="0"/>
              <a:t>كما وأدركت الجامعات العراقية أهمية الموضوع وبدأت بأقامة الورش التدريبية للطلبة وإقامة برامج ودورات وتطبيق منهاج الأمن االكيميائي والسلامة الكيميائية   على المختبرات فيها. </a:t>
            </a:r>
          </a:p>
          <a:p>
            <a:pPr algn="justLow" rtl="1">
              <a:buNone/>
            </a:pPr>
            <a:r>
              <a:rPr lang="ar-IQ" sz="1800" dirty="0"/>
              <a:t>وكوني عضو المجلس التنسيقي لهيئة الرقابة الوطنية لمنع الأنتشار ومدير عام للدائرة الفنية في وزارة الصناعة والمعادن التي لديها مصانع تنتج مواد </a:t>
            </a:r>
            <a:r>
              <a:rPr lang="ar-IQ" sz="1800" dirty="0" smtClean="0"/>
              <a:t>كيمياوية  </a:t>
            </a:r>
            <a:r>
              <a:rPr lang="ar-IQ" sz="1800" dirty="0"/>
              <a:t>وتستخدم وتتداول مواد </a:t>
            </a:r>
            <a:r>
              <a:rPr lang="ar-IQ" sz="1800" dirty="0" smtClean="0"/>
              <a:t>كيمياوية </a:t>
            </a:r>
            <a:r>
              <a:rPr lang="ar-IQ" sz="1800" dirty="0"/>
              <a:t>خطرة وأخرى مزدوجة الأستخدام </a:t>
            </a:r>
            <a:r>
              <a:rPr lang="ar-IQ" sz="1800" dirty="0" smtClean="0"/>
              <a:t>، </a:t>
            </a:r>
            <a:endParaRPr lang="ar-IQ" sz="1800" dirty="0"/>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93191" y="496229"/>
            <a:ext cx="1045437" cy="1776708"/>
          </a:xfrm>
          <a:prstGeom prst="rect">
            <a:avLst/>
          </a:prstGeom>
        </p:spPr>
      </p:pic>
      <p:sp>
        <p:nvSpPr>
          <p:cNvPr id="5"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Tree>
    <p:extLst>
      <p:ext uri="{BB962C8B-B14F-4D97-AF65-F5344CB8AC3E}">
        <p14:creationId xmlns="" xmlns:p14="http://schemas.microsoft.com/office/powerpoint/2010/main" val="2296550124"/>
      </p:ext>
    </p:extLst>
  </p:cSld>
  <p:clrMapOvr>
    <a:masterClrMapping/>
  </p:clrMapOvr>
  <p:transition advTm="3000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2438398"/>
            <a:ext cx="5402308" cy="4419602"/>
          </a:xfrm>
        </p:spPr>
        <p:txBody>
          <a:bodyPr>
            <a:noAutofit/>
          </a:bodyPr>
          <a:lstStyle/>
          <a:p>
            <a:pPr marL="566928" indent="-457200" algn="l" rtl="0">
              <a:buNone/>
            </a:pPr>
            <a:r>
              <a:rPr lang="en-US" sz="1800" b="1" dirty="0">
                <a:latin typeface="Arial" pitchFamily="34" charset="0"/>
                <a:cs typeface="Arial" pitchFamily="34" charset="0"/>
              </a:rPr>
              <a:t>Work is </a:t>
            </a:r>
            <a:r>
              <a:rPr lang="en-US" sz="1800" b="1" dirty="0" smtClean="0">
                <a:latin typeface="Arial" pitchFamily="34" charset="0"/>
                <a:cs typeface="Arial" pitchFamily="34" charset="0"/>
              </a:rPr>
              <a:t>underway to achieve the </a:t>
            </a:r>
            <a:r>
              <a:rPr lang="en-US" sz="1800" b="1" dirty="0" err="1" smtClean="0">
                <a:latin typeface="Arial" pitchFamily="34" charset="0"/>
                <a:cs typeface="Arial" pitchFamily="34" charset="0"/>
              </a:rPr>
              <a:t>folowing</a:t>
            </a:r>
            <a:r>
              <a:rPr lang="en-US" sz="1800" b="1" dirty="0" smtClean="0">
                <a:latin typeface="Arial" pitchFamily="34" charset="0"/>
                <a:cs typeface="Arial" pitchFamily="34" charset="0"/>
              </a:rPr>
              <a:t>:</a:t>
            </a:r>
            <a:endParaRPr lang="en-US" sz="1800" b="1" dirty="0">
              <a:latin typeface="Arial" pitchFamily="34" charset="0"/>
              <a:cs typeface="Arial" pitchFamily="34" charset="0"/>
            </a:endParaRPr>
          </a:p>
          <a:p>
            <a:pPr marL="566928" indent="-457200" algn="l" rtl="0">
              <a:buFont typeface="+mj-lt"/>
              <a:buAutoNum type="arabicPeriod"/>
            </a:pPr>
            <a:r>
              <a:rPr lang="en-US" sz="1600" b="1" dirty="0">
                <a:latin typeface="Arial" pitchFamily="34" charset="0"/>
                <a:cs typeface="Arial" pitchFamily="34" charset="0"/>
              </a:rPr>
              <a:t>Putting strategies of hazardous waste management </a:t>
            </a:r>
          </a:p>
          <a:p>
            <a:pPr marL="566928" indent="-457200" algn="l" rtl="0">
              <a:buFont typeface="+mj-lt"/>
              <a:buAutoNum type="arabicPeriod"/>
            </a:pPr>
            <a:r>
              <a:rPr lang="en-US" sz="1600" b="1" dirty="0">
                <a:latin typeface="Arial" pitchFamily="34" charset="0"/>
                <a:cs typeface="Arial" pitchFamily="34" charset="0"/>
              </a:rPr>
              <a:t>Preparation of researches and </a:t>
            </a:r>
            <a:r>
              <a:rPr lang="en-US" sz="1600" b="1" dirty="0" err="1" smtClean="0">
                <a:latin typeface="Arial" pitchFamily="34" charset="0"/>
                <a:cs typeface="Arial" pitchFamily="34" charset="0"/>
              </a:rPr>
              <a:t>programmes</a:t>
            </a:r>
            <a:r>
              <a:rPr lang="en-US" sz="1600" b="1" dirty="0" smtClean="0">
                <a:latin typeface="Arial" pitchFamily="34" charset="0"/>
                <a:cs typeface="Arial" pitchFamily="34" charset="0"/>
              </a:rPr>
              <a:t> </a:t>
            </a:r>
            <a:r>
              <a:rPr lang="en-US" sz="1600" b="1" dirty="0">
                <a:latin typeface="Arial" pitchFamily="34" charset="0"/>
                <a:cs typeface="Arial" pitchFamily="34" charset="0"/>
              </a:rPr>
              <a:t>of pollution monitoring .</a:t>
            </a:r>
          </a:p>
          <a:p>
            <a:pPr marL="566928" indent="-457200" algn="l" rtl="0">
              <a:buFont typeface="+mj-lt"/>
              <a:buAutoNum type="arabicPeriod"/>
            </a:pPr>
            <a:r>
              <a:rPr lang="en-US" sz="1600" b="1" dirty="0">
                <a:latin typeface="Arial" pitchFamily="34" charset="0"/>
                <a:cs typeface="Arial" pitchFamily="34" charset="0"/>
              </a:rPr>
              <a:t>Building capabilities and </a:t>
            </a:r>
            <a:r>
              <a:rPr lang="en-US" sz="1600" b="1" dirty="0" smtClean="0">
                <a:latin typeface="Arial" pitchFamily="34" charset="0"/>
                <a:cs typeface="Arial" pitchFamily="34" charset="0"/>
              </a:rPr>
              <a:t>enhancing technical </a:t>
            </a:r>
            <a:r>
              <a:rPr lang="en-US" sz="1600" b="1" dirty="0">
                <a:latin typeface="Arial" pitchFamily="34" charset="0"/>
                <a:cs typeface="Arial" pitchFamily="34" charset="0"/>
              </a:rPr>
              <a:t>cooperation .</a:t>
            </a:r>
          </a:p>
          <a:p>
            <a:pPr marL="566928" indent="-457200" algn="l" rtl="0">
              <a:buFont typeface="+mj-lt"/>
              <a:buAutoNum type="arabicPeriod"/>
            </a:pPr>
            <a:r>
              <a:rPr lang="en-US" sz="1600" b="1" dirty="0">
                <a:latin typeface="Arial" pitchFamily="34" charset="0"/>
                <a:cs typeface="Arial" pitchFamily="34" charset="0"/>
              </a:rPr>
              <a:t>Generalization of sound management of chemicals in industrial sectors .</a:t>
            </a:r>
          </a:p>
          <a:p>
            <a:pPr marL="566928" indent="-457200" algn="l" rtl="0">
              <a:buFont typeface="+mj-lt"/>
              <a:buAutoNum type="arabicPeriod"/>
            </a:pPr>
            <a:r>
              <a:rPr lang="en-US" sz="1600" b="1" dirty="0">
                <a:latin typeface="Arial" pitchFamily="34" charset="0"/>
                <a:cs typeface="Arial" pitchFamily="34" charset="0"/>
              </a:rPr>
              <a:t>Preparation of national file of chemicals as a guide for chemicals classification that threaten the national security. </a:t>
            </a:r>
            <a:endParaRPr lang="en-US" sz="1600" b="1" dirty="0" smtClean="0">
              <a:latin typeface="Arial" pitchFamily="34" charset="0"/>
              <a:cs typeface="Arial" pitchFamily="34" charset="0"/>
            </a:endParaRPr>
          </a:p>
          <a:p>
            <a:pPr marL="566928" indent="-457200" algn="l" rtl="0">
              <a:buFont typeface="+mj-lt"/>
              <a:buAutoNum type="arabicPeriod"/>
            </a:pPr>
            <a:r>
              <a:rPr lang="en-US" sz="1600" b="1" dirty="0" smtClean="0">
                <a:latin typeface="Arial" pitchFamily="34" charset="0"/>
                <a:cs typeface="Arial" pitchFamily="34" charset="0"/>
              </a:rPr>
              <a:t>Evaluation and determinations of hazardous chemical and how to control hazards.</a:t>
            </a:r>
          </a:p>
          <a:p>
            <a:pPr marL="566928" indent="-457200" algn="l" rtl="0">
              <a:buFont typeface="+mj-lt"/>
              <a:buAutoNum type="arabicPeriod"/>
            </a:pPr>
            <a:r>
              <a:rPr lang="en-US" sz="1600" b="1" dirty="0" smtClean="0">
                <a:latin typeface="Arial" pitchFamily="34" charset="0"/>
                <a:cs typeface="Arial" pitchFamily="34" charset="0"/>
              </a:rPr>
              <a:t>Studies to determine and use less dangerous alternative substances.</a:t>
            </a:r>
            <a:endParaRPr lang="en-US" sz="1600" b="1" dirty="0">
              <a:latin typeface="Arial" pitchFamily="34" charset="0"/>
              <a:cs typeface="Arial" pitchFamily="34" charset="0"/>
            </a:endParaRPr>
          </a:p>
        </p:txBody>
      </p:sp>
      <p:sp>
        <p:nvSpPr>
          <p:cNvPr id="4" name="Content Placeholder 3"/>
          <p:cNvSpPr>
            <a:spLocks noGrp="1"/>
          </p:cNvSpPr>
          <p:nvPr>
            <p:ph sz="half" idx="2"/>
          </p:nvPr>
        </p:nvSpPr>
        <p:spPr>
          <a:xfrm>
            <a:off x="5328014" y="2438402"/>
            <a:ext cx="4330337" cy="4236718"/>
          </a:xfrm>
        </p:spPr>
        <p:txBody>
          <a:bodyPr>
            <a:noAutofit/>
          </a:bodyPr>
          <a:lstStyle/>
          <a:p>
            <a:pPr marL="0" indent="0" algn="just" rtl="1">
              <a:buNone/>
            </a:pPr>
            <a:r>
              <a:rPr lang="ar-IQ" sz="1800" b="1" dirty="0"/>
              <a:t>حيث العمل جاري لتحقيق مايلي :-</a:t>
            </a:r>
            <a:endParaRPr lang="en-US" sz="1800" b="1" dirty="0"/>
          </a:p>
          <a:p>
            <a:pPr marL="0" indent="0" algn="just" rtl="1">
              <a:buNone/>
            </a:pPr>
            <a:r>
              <a:rPr lang="ar-IQ" sz="1800" b="1" dirty="0"/>
              <a:t>1- وضع استراتيجيات ادارة النفايات </a:t>
            </a:r>
            <a:r>
              <a:rPr lang="ar-IQ" sz="1800" b="1" dirty="0" smtClean="0"/>
              <a:t>الخطرة .</a:t>
            </a:r>
            <a:endParaRPr lang="en-US" sz="1800" b="1" dirty="0"/>
          </a:p>
          <a:p>
            <a:pPr marL="0" indent="0" algn="just" rtl="1">
              <a:buNone/>
            </a:pPr>
            <a:r>
              <a:rPr lang="ar-IQ" sz="1800" b="1" dirty="0"/>
              <a:t>2- اعداد البحوث وبرامج رصد الملوثات .</a:t>
            </a:r>
            <a:endParaRPr lang="en-US" sz="1800" b="1" dirty="0"/>
          </a:p>
          <a:p>
            <a:pPr marL="0" indent="0" algn="just" rtl="1">
              <a:buNone/>
            </a:pPr>
            <a:r>
              <a:rPr lang="ar-IQ" sz="1800" b="1" dirty="0"/>
              <a:t>3- بناء القدرات </a:t>
            </a:r>
            <a:r>
              <a:rPr lang="ar-IQ" sz="1800" b="1" dirty="0" smtClean="0"/>
              <a:t>و تعزيز التعاون </a:t>
            </a:r>
            <a:r>
              <a:rPr lang="ar-IQ" sz="1800" b="1" dirty="0"/>
              <a:t>الفني .</a:t>
            </a:r>
            <a:endParaRPr lang="en-US" sz="1800" b="1" dirty="0"/>
          </a:p>
          <a:p>
            <a:pPr marL="0" indent="0" algn="just" rtl="1">
              <a:buNone/>
            </a:pPr>
            <a:r>
              <a:rPr lang="ar-IQ" sz="1800" b="1" dirty="0"/>
              <a:t>4- تعميم الادارة </a:t>
            </a:r>
            <a:r>
              <a:rPr lang="ar-IQ" sz="1800" b="1" dirty="0" smtClean="0"/>
              <a:t>السليمة </a:t>
            </a:r>
            <a:r>
              <a:rPr lang="ar-IQ" sz="1800" b="1" dirty="0"/>
              <a:t>للمواد </a:t>
            </a:r>
            <a:r>
              <a:rPr lang="ar-IQ" sz="1800" b="1" dirty="0" smtClean="0"/>
              <a:t>الكيميائية </a:t>
            </a:r>
            <a:r>
              <a:rPr lang="ar-IQ" sz="1800" b="1" dirty="0"/>
              <a:t>في القطاعات  </a:t>
            </a:r>
            <a:r>
              <a:rPr lang="ar-IQ" sz="1800" b="1" dirty="0" smtClean="0"/>
              <a:t>الصناعية. </a:t>
            </a:r>
            <a:endParaRPr lang="en-US" sz="1800" b="1" dirty="0"/>
          </a:p>
          <a:p>
            <a:pPr marL="0" indent="0" algn="just" rtl="1">
              <a:buNone/>
            </a:pPr>
            <a:r>
              <a:rPr lang="ar-IQ" sz="1800" b="1" dirty="0"/>
              <a:t>5- اعداد ملف وطني للمواد الكيميائيه كدليل استرشادي لتصنيف المواد الكيمياويه التي تهدد الامن الوطني .</a:t>
            </a:r>
            <a:endParaRPr lang="en-US" sz="1800" b="1" dirty="0"/>
          </a:p>
          <a:p>
            <a:pPr marL="0" indent="0" algn="just" rtl="1">
              <a:buNone/>
            </a:pPr>
            <a:r>
              <a:rPr lang="ar-IQ" sz="1800" b="1" dirty="0"/>
              <a:t>6- تقييم وتحديد المخاطر </a:t>
            </a:r>
            <a:r>
              <a:rPr lang="ar-IQ" sz="1800" b="1" dirty="0" smtClean="0"/>
              <a:t>الكيميائية </a:t>
            </a:r>
            <a:r>
              <a:rPr lang="ar-IQ" sz="1800" b="1" dirty="0"/>
              <a:t>وكيفية ادارة المخاطر . </a:t>
            </a:r>
            <a:endParaRPr lang="en-US" sz="1800" b="1" dirty="0"/>
          </a:p>
          <a:p>
            <a:pPr marL="0" indent="0" algn="just" rtl="1">
              <a:buNone/>
            </a:pPr>
            <a:r>
              <a:rPr lang="ar-IQ" sz="1800" b="1" dirty="0" smtClean="0"/>
              <a:t>7-اعداد دراسات </a:t>
            </a:r>
            <a:r>
              <a:rPr lang="ar-IQ" sz="1800" b="1" dirty="0"/>
              <a:t>لتحديد واستخدام مواد بديله اقل خطورة </a:t>
            </a:r>
            <a:endParaRPr lang="en-US" sz="1800" b="1" dirty="0"/>
          </a:p>
          <a:p>
            <a:pPr marL="0" indent="0" algn="r">
              <a:buNone/>
            </a:pPr>
            <a:endParaRPr lang="ar-IQ" sz="20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72413" y="518150"/>
            <a:ext cx="1055600" cy="1793979"/>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Tree>
    <p:extLst>
      <p:ext uri="{BB962C8B-B14F-4D97-AF65-F5344CB8AC3E}">
        <p14:creationId xmlns="" xmlns:p14="http://schemas.microsoft.com/office/powerpoint/2010/main" val="1157765831"/>
      </p:ext>
    </p:extLst>
  </p:cSld>
  <p:clrMapOvr>
    <a:masterClrMapping/>
  </p:clrMapOvr>
  <p:transition advTm="30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07771"/>
            <a:ext cx="4531995" cy="4550231"/>
          </a:xfrm>
        </p:spPr>
        <p:txBody>
          <a:bodyPr>
            <a:noAutofit/>
          </a:bodyPr>
          <a:lstStyle/>
          <a:p>
            <a:pPr marL="0" indent="0" algn="justLow" rtl="0">
              <a:buNone/>
            </a:pPr>
            <a:r>
              <a:rPr lang="en-US" sz="1400" dirty="0" smtClean="0">
                <a:cs typeface="+mj-cs"/>
              </a:rPr>
              <a:t>The Ministry of Industry and Minerals with National Monitoring Authority have  adopted development and improvement of capacity of security officials and promote materials protection of vital and critical infrastructure and promoting the activity of control system on imports  and exports of dual –use substances  and paying special attention to regional dimension to prevent the spread of weapons of mass destruction , related substance equipment and technology .</a:t>
            </a:r>
            <a:endParaRPr lang="ar-IQ" sz="1400" dirty="0" smtClean="0">
              <a:cs typeface="+mj-cs"/>
            </a:endParaRPr>
          </a:p>
          <a:p>
            <a:pPr marL="0" indent="0" algn="justLow">
              <a:buNone/>
            </a:pPr>
            <a:r>
              <a:rPr lang="en-US" sz="1400" dirty="0" smtClean="0">
                <a:cs typeface="+mj-cs"/>
              </a:rPr>
              <a:t>National Monitoring Authority  for non – proliferation in a coordination  with world organization and sides to prepare  general policy of chemicals  for Republic of Iraq in 2020 which will lead Iraq to put deficiency in the headlines in implementing the standards of  locally manufactured , imported products , limited use  and banned chemicals  including manufacturing countries to treat that shortcoming and how to inform users of possible harmful effects  </a:t>
            </a:r>
            <a:r>
              <a:rPr lang="ar-IQ" sz="1400" dirty="0" smtClean="0">
                <a:cs typeface="+mj-cs"/>
              </a:rPr>
              <a:t>   </a:t>
            </a:r>
            <a:r>
              <a:rPr lang="en-US" sz="1400" dirty="0" smtClean="0">
                <a:cs typeface="+mj-cs"/>
              </a:rPr>
              <a:t> </a:t>
            </a:r>
            <a:r>
              <a:rPr lang="ar-IQ" sz="1400" dirty="0" smtClean="0">
                <a:cs typeface="+mj-cs"/>
              </a:rPr>
              <a:t>  </a:t>
            </a:r>
            <a:endParaRPr lang="en-US" sz="1400" dirty="0" smtClean="0">
              <a:cs typeface="+mj-cs"/>
            </a:endParaRPr>
          </a:p>
          <a:p>
            <a:pPr marL="0" indent="0" algn="l">
              <a:buNone/>
            </a:pPr>
            <a:r>
              <a:rPr lang="en-US" sz="1400" dirty="0" smtClean="0">
                <a:cs typeface="+mj-cs"/>
              </a:rPr>
              <a:t>  </a:t>
            </a:r>
            <a:endParaRPr lang="en-US" sz="1400" dirty="0">
              <a:cs typeface="+mj-cs"/>
            </a:endParaRPr>
          </a:p>
          <a:p>
            <a:pPr marL="0" indent="0" algn="l">
              <a:buNone/>
            </a:pPr>
            <a:endParaRPr lang="ar-IQ" sz="1400" dirty="0">
              <a:cs typeface="+mj-cs"/>
            </a:endParaRPr>
          </a:p>
        </p:txBody>
      </p:sp>
      <p:sp>
        <p:nvSpPr>
          <p:cNvPr id="4" name="Content Placeholder 3"/>
          <p:cNvSpPr>
            <a:spLocks noGrp="1"/>
          </p:cNvSpPr>
          <p:nvPr>
            <p:ph sz="half" idx="2"/>
          </p:nvPr>
        </p:nvSpPr>
        <p:spPr>
          <a:xfrm>
            <a:off x="4588601" y="2438398"/>
            <a:ext cx="5193574" cy="4419602"/>
          </a:xfrm>
        </p:spPr>
        <p:txBody>
          <a:bodyPr>
            <a:normAutofit lnSpcReduction="10000"/>
          </a:bodyPr>
          <a:lstStyle/>
          <a:p>
            <a:pPr algn="justLow" rtl="1">
              <a:buNone/>
            </a:pPr>
            <a:r>
              <a:rPr lang="ar-IQ" sz="2000" dirty="0">
                <a:latin typeface="Arial" pitchFamily="34" charset="0"/>
                <a:cs typeface="Arial" pitchFamily="34" charset="0"/>
              </a:rPr>
              <a:t>فقد تبنت وزارة الصناعة والمعادن وبمشاركة مع هيئة الرقابة الوطنية لتنمية وتحسين قدرات المسؤولين الأمنيين وتعزيز الحماية المادية للبنى التحتية الحيوية الحرجة وتعزيز فعالية نظام السيطرة على الواردات والصادرات للمواد مزدوجة الأستخدام مع ايلاء خاص للبعد الأقليمي لمنع انتشار اسلحة الدمار الشامل والمواد والمعدات والتكنولوجيات ذات الصلة </a:t>
            </a:r>
            <a:r>
              <a:rPr lang="ar-IQ" sz="2000" dirty="0" smtClean="0">
                <a:latin typeface="Arial" pitchFamily="34" charset="0"/>
                <a:cs typeface="Arial" pitchFamily="34" charset="0"/>
              </a:rPr>
              <a:t>.</a:t>
            </a:r>
          </a:p>
          <a:p>
            <a:pPr algn="justLow" rtl="1">
              <a:buNone/>
            </a:pPr>
            <a:r>
              <a:rPr lang="ar-IQ" sz="2000" dirty="0" smtClean="0">
                <a:latin typeface="Arial" pitchFamily="34" charset="0"/>
                <a:cs typeface="Arial" pitchFamily="34" charset="0"/>
              </a:rPr>
              <a:t>قامت </a:t>
            </a:r>
            <a:r>
              <a:rPr lang="ar-IQ" sz="2000" dirty="0">
                <a:latin typeface="Arial" pitchFamily="34" charset="0"/>
                <a:cs typeface="Arial" pitchFamily="34" charset="0"/>
              </a:rPr>
              <a:t>هيأة الرقابة </a:t>
            </a:r>
            <a:r>
              <a:rPr lang="ar-IQ" sz="2000" dirty="0" smtClean="0">
                <a:latin typeface="Arial" pitchFamily="34" charset="0"/>
                <a:cs typeface="Arial" pitchFamily="34" charset="0"/>
              </a:rPr>
              <a:t>الوطنية لمنع الانتشار بمشاريع </a:t>
            </a:r>
            <a:r>
              <a:rPr lang="en-US" sz="2000" dirty="0" smtClean="0">
                <a:latin typeface="Arial" pitchFamily="34" charset="0"/>
                <a:cs typeface="Arial" pitchFamily="34" charset="0"/>
              </a:rPr>
              <a:t> </a:t>
            </a:r>
            <a:r>
              <a:rPr lang="ar-IQ" sz="2000" dirty="0" smtClean="0">
                <a:latin typeface="Arial" pitchFamily="34" charset="0"/>
                <a:cs typeface="Arial" pitchFamily="34" charset="0"/>
              </a:rPr>
              <a:t>وبالتنسيق </a:t>
            </a:r>
            <a:r>
              <a:rPr lang="ar-IQ" sz="2000" dirty="0">
                <a:latin typeface="Arial" pitchFamily="34" charset="0"/>
                <a:cs typeface="Arial" pitchFamily="34" charset="0"/>
              </a:rPr>
              <a:t>مع </a:t>
            </a:r>
            <a:r>
              <a:rPr lang="ar-IQ" sz="2000" dirty="0" smtClean="0">
                <a:latin typeface="Arial" pitchFamily="34" charset="0"/>
                <a:cs typeface="Arial" pitchFamily="34" charset="0"/>
              </a:rPr>
              <a:t>منظمات </a:t>
            </a:r>
            <a:r>
              <a:rPr lang="ar-IQ" sz="2000" dirty="0">
                <a:latin typeface="Arial" pitchFamily="34" charset="0"/>
                <a:cs typeface="Arial" pitchFamily="34" charset="0"/>
              </a:rPr>
              <a:t>وجهات عالمية </a:t>
            </a:r>
            <a:r>
              <a:rPr lang="ar-IQ" sz="2000" dirty="0" smtClean="0">
                <a:latin typeface="Arial" pitchFamily="34" charset="0"/>
                <a:cs typeface="Arial" pitchFamily="34" charset="0"/>
              </a:rPr>
              <a:t>باعداد </a:t>
            </a:r>
            <a:r>
              <a:rPr lang="ar-IQ" sz="2000" dirty="0">
                <a:latin typeface="Arial" pitchFamily="34" charset="0"/>
                <a:cs typeface="Arial" pitchFamily="34" charset="0"/>
              </a:rPr>
              <a:t>السياسة العامة </a:t>
            </a:r>
            <a:r>
              <a:rPr lang="ar-IQ" sz="2000" dirty="0" smtClean="0">
                <a:latin typeface="Arial" pitchFamily="34" charset="0"/>
                <a:cs typeface="Arial" pitchFamily="34" charset="0"/>
              </a:rPr>
              <a:t>للكيميائيات </a:t>
            </a:r>
            <a:r>
              <a:rPr lang="ar-IQ" sz="2000" dirty="0">
                <a:latin typeface="Arial" pitchFamily="34" charset="0"/>
                <a:cs typeface="Arial" pitchFamily="34" charset="0"/>
              </a:rPr>
              <a:t>في جمهورية العراق 2020 والتي ستقود العراق الى عنونة أوجه القصور في تنفيذ المعايير للمنتجات المصنعة محلياً والمستوردة </a:t>
            </a:r>
            <a:r>
              <a:rPr lang="ar-IQ" sz="2000" dirty="0" smtClean="0">
                <a:latin typeface="Arial" pitchFamily="34" charset="0"/>
                <a:cs typeface="Arial" pitchFamily="34" charset="0"/>
              </a:rPr>
              <a:t>من المواد ذات الخصائص الكيميائية </a:t>
            </a:r>
            <a:r>
              <a:rPr lang="ar-IQ" sz="2000" dirty="0">
                <a:latin typeface="Arial" pitchFamily="34" charset="0"/>
                <a:cs typeface="Arial" pitchFamily="34" charset="0"/>
              </a:rPr>
              <a:t>المحظورة أو المقيدة </a:t>
            </a:r>
            <a:r>
              <a:rPr lang="ar-IQ" sz="2000" dirty="0" smtClean="0">
                <a:latin typeface="Arial" pitchFamily="34" charset="0"/>
                <a:cs typeface="Arial" pitchFamily="34" charset="0"/>
              </a:rPr>
              <a:t>الاستخدام بما </a:t>
            </a:r>
            <a:r>
              <a:rPr lang="ar-IQ" sz="2000" dirty="0">
                <a:latin typeface="Arial" pitchFamily="34" charset="0"/>
                <a:cs typeface="Arial" pitchFamily="34" charset="0"/>
              </a:rPr>
              <a:t>في ذلك بلدان التصنيع </a:t>
            </a:r>
            <a:r>
              <a:rPr lang="ar-IQ" sz="2000" dirty="0" smtClean="0">
                <a:latin typeface="Arial" pitchFamily="34" charset="0"/>
                <a:cs typeface="Arial" pitchFamily="34" charset="0"/>
              </a:rPr>
              <a:t>والعمل على معالجة ذلك القصور مع اعلام </a:t>
            </a:r>
            <a:r>
              <a:rPr lang="ar-IQ" sz="2000" dirty="0">
                <a:latin typeface="Arial" pitchFamily="34" charset="0"/>
                <a:cs typeface="Arial" pitchFamily="34" charset="0"/>
              </a:rPr>
              <a:t>المستخدمين بالآثار الضارة المحتملة . </a:t>
            </a:r>
            <a:endParaRPr lang="en-US" sz="2000" dirty="0">
              <a:latin typeface="Arial" pitchFamily="34" charset="0"/>
              <a:cs typeface="Arial" pitchFamily="34" charset="0"/>
            </a:endParaRPr>
          </a:p>
          <a:p>
            <a:pPr algn="r">
              <a:buNone/>
            </a:pPr>
            <a:endParaRPr lang="ar-IQ" sz="20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85820" y="470266"/>
            <a:ext cx="1069556" cy="1837505"/>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
        <p:nvSpPr>
          <p:cNvPr id="7" name="TextBox 6"/>
          <p:cNvSpPr txBox="1"/>
          <p:nvPr/>
        </p:nvSpPr>
        <p:spPr>
          <a:xfrm>
            <a:off x="681039" y="565608"/>
            <a:ext cx="3462065" cy="1200329"/>
          </a:xfrm>
          <a:prstGeom prst="rect">
            <a:avLst/>
          </a:prstGeom>
          <a:noFill/>
        </p:spPr>
        <p:txBody>
          <a:bodyPr wrap="square" rtlCol="1">
            <a:spAutoFit/>
          </a:bodyPr>
          <a:lstStyle/>
          <a:p>
            <a:r>
              <a:rPr lang="en-US" dirty="0" smtClean="0"/>
              <a:t>REPULIC OF IRAQ</a:t>
            </a:r>
          </a:p>
          <a:p>
            <a:r>
              <a:rPr lang="en-US" dirty="0" smtClean="0"/>
              <a:t>MINISTRY OF INDUSTRY &amp; MINERALS</a:t>
            </a:r>
          </a:p>
          <a:p>
            <a:r>
              <a:rPr lang="en-US" dirty="0" smtClean="0"/>
              <a:t>TECHNICAL DIRECTORATE</a:t>
            </a:r>
            <a:endParaRPr lang="ar-IQ" dirty="0"/>
          </a:p>
        </p:txBody>
      </p:sp>
    </p:spTree>
    <p:extLst>
      <p:ext uri="{BB962C8B-B14F-4D97-AF65-F5344CB8AC3E}">
        <p14:creationId xmlns="" xmlns:p14="http://schemas.microsoft.com/office/powerpoint/2010/main" val="2090788687"/>
      </p:ext>
    </p:extLst>
  </p:cSld>
  <p:clrMapOvr>
    <a:masterClrMapping/>
  </p:clrMapOvr>
  <p:transition advTm="50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305050"/>
            <a:ext cx="4924698" cy="4162428"/>
          </a:xfrm>
        </p:spPr>
        <p:txBody>
          <a:bodyPr>
            <a:noAutofit/>
          </a:bodyPr>
          <a:lstStyle/>
          <a:p>
            <a:pPr marL="0" indent="0" algn="just">
              <a:lnSpc>
                <a:spcPct val="120000"/>
              </a:lnSpc>
              <a:buNone/>
            </a:pPr>
            <a:r>
              <a:rPr lang="en-US" sz="1600" b="1" dirty="0" smtClean="0">
                <a:latin typeface="Arial" pitchFamily="34" charset="0"/>
                <a:cs typeface="Arial" pitchFamily="34" charset="0"/>
              </a:rPr>
              <a:t> </a:t>
            </a:r>
            <a:r>
              <a:rPr lang="en-US" sz="1400" b="1" dirty="0" smtClean="0">
                <a:latin typeface="Arial" pitchFamily="34" charset="0"/>
                <a:cs typeface="Arial" pitchFamily="34" charset="0"/>
              </a:rPr>
              <a:t>Iraq’s commitment to counter chemical hazards was  expressed in many chemical forums in which policy–makers in Iraq participated This general policy of chemicals has become </a:t>
            </a:r>
            <a:r>
              <a:rPr lang="en-US" sz="1400" b="1" dirty="0">
                <a:latin typeface="Arial" pitchFamily="34" charset="0"/>
                <a:cs typeface="Arial" pitchFamily="34" charset="0"/>
              </a:rPr>
              <a:t>real and the Iraqi government will implement necessary measures to reduce risks of </a:t>
            </a:r>
            <a:r>
              <a:rPr lang="en-US" sz="1400" b="1" dirty="0" smtClean="0">
                <a:latin typeface="Arial" pitchFamily="34" charset="0"/>
                <a:cs typeface="Arial" pitchFamily="34" charset="0"/>
              </a:rPr>
              <a:t>chemical </a:t>
            </a:r>
            <a:r>
              <a:rPr lang="en-US" sz="1400" b="1" dirty="0">
                <a:latin typeface="Arial" pitchFamily="34" charset="0"/>
                <a:cs typeface="Arial" pitchFamily="34" charset="0"/>
              </a:rPr>
              <a:t>substances hazards as </a:t>
            </a:r>
            <a:r>
              <a:rPr lang="en-US" sz="1400" b="1" dirty="0" smtClean="0">
                <a:latin typeface="Arial" pitchFamily="34" charset="0"/>
                <a:cs typeface="Arial" pitchFamily="34" charset="0"/>
              </a:rPr>
              <a:t> follows :-</a:t>
            </a:r>
          </a:p>
          <a:p>
            <a:pPr marL="228600" lvl="0" indent="-228600" algn="just" rtl="0">
              <a:lnSpc>
                <a:spcPct val="120000"/>
              </a:lnSpc>
              <a:buFont typeface="+mj-lt"/>
              <a:buAutoNum type="alphaUcPeriod"/>
            </a:pPr>
            <a:r>
              <a:rPr lang="en-US" sz="1200" b="1" dirty="0" smtClean="0">
                <a:latin typeface="Arial" pitchFamily="34" charset="0"/>
                <a:cs typeface="Arial" pitchFamily="34" charset="0"/>
              </a:rPr>
              <a:t>Forming </a:t>
            </a:r>
            <a:r>
              <a:rPr lang="en-US" sz="1200" b="1" dirty="0">
                <a:latin typeface="Arial" pitchFamily="34" charset="0"/>
                <a:cs typeface="Arial" pitchFamily="34" charset="0"/>
              </a:rPr>
              <a:t>a coordinating system between the state  </a:t>
            </a:r>
            <a:r>
              <a:rPr lang="en-US" sz="1200" b="1" dirty="0" smtClean="0">
                <a:latin typeface="Arial" pitchFamily="34" charset="0"/>
                <a:cs typeface="Arial" pitchFamily="34" charset="0"/>
              </a:rPr>
              <a:t>ministries </a:t>
            </a:r>
            <a:r>
              <a:rPr lang="en-US" sz="1200" b="1" dirty="0">
                <a:latin typeface="Arial" pitchFamily="34" charset="0"/>
                <a:cs typeface="Arial" pitchFamily="34" charset="0"/>
              </a:rPr>
              <a:t>to </a:t>
            </a:r>
            <a:r>
              <a:rPr lang="en-US" sz="1200" b="1" dirty="0" smtClean="0">
                <a:latin typeface="Arial" pitchFamily="34" charset="0"/>
                <a:cs typeface="Arial" pitchFamily="34" charset="0"/>
              </a:rPr>
              <a:t>monitor </a:t>
            </a:r>
            <a:r>
              <a:rPr lang="en-US" sz="1200" b="1" dirty="0">
                <a:latin typeface="Arial" pitchFamily="34" charset="0"/>
                <a:cs typeface="Arial" pitchFamily="34" charset="0"/>
              </a:rPr>
              <a:t>the  life  cycle of chemical .</a:t>
            </a:r>
          </a:p>
          <a:p>
            <a:pPr marL="228600" lvl="0" indent="-228600" algn="just" rtl="0">
              <a:lnSpc>
                <a:spcPct val="120000"/>
              </a:lnSpc>
              <a:buFont typeface="+mj-lt"/>
              <a:buAutoNum type="alphaUcPeriod"/>
            </a:pPr>
            <a:r>
              <a:rPr lang="en-US" sz="1200" b="1" dirty="0">
                <a:latin typeface="Arial" pitchFamily="34" charset="0"/>
                <a:cs typeface="Arial" pitchFamily="34" charset="0"/>
              </a:rPr>
              <a:t>Updating the Iraqi national file of  chemicals .</a:t>
            </a:r>
          </a:p>
          <a:p>
            <a:pPr marL="228600" lvl="0" indent="-228600" algn="just" rtl="0">
              <a:lnSpc>
                <a:spcPct val="120000"/>
              </a:lnSpc>
              <a:buFont typeface="+mj-lt"/>
              <a:buAutoNum type="alphaUcPeriod"/>
            </a:pPr>
            <a:r>
              <a:rPr lang="en-US" sz="1200" b="1" dirty="0" smtClean="0">
                <a:latin typeface="Arial" pitchFamily="34" charset="0"/>
                <a:cs typeface="Arial" pitchFamily="34" charset="0"/>
              </a:rPr>
              <a:t>Enhancing </a:t>
            </a:r>
            <a:r>
              <a:rPr lang="en-US" sz="1200" b="1" dirty="0">
                <a:latin typeface="Arial" pitchFamily="34" charset="0"/>
                <a:cs typeface="Arial" pitchFamily="34" charset="0"/>
              </a:rPr>
              <a:t>the  capacities of  key  </a:t>
            </a:r>
            <a:r>
              <a:rPr lang="en-US" sz="1200" b="1" dirty="0" smtClean="0">
                <a:latin typeface="Arial" pitchFamily="34" charset="0"/>
                <a:cs typeface="Arial" pitchFamily="34" charset="0"/>
              </a:rPr>
              <a:t>institutions </a:t>
            </a:r>
            <a:r>
              <a:rPr lang="en-US" sz="1200" b="1" dirty="0">
                <a:latin typeface="Arial" pitchFamily="34" charset="0"/>
                <a:cs typeface="Arial" pitchFamily="34" charset="0"/>
              </a:rPr>
              <a:t>that have the power to reduce  the risk of  chemicals .</a:t>
            </a:r>
          </a:p>
          <a:p>
            <a:pPr marL="228600" lvl="0" indent="-228600" algn="just" rtl="0">
              <a:lnSpc>
                <a:spcPct val="120000"/>
              </a:lnSpc>
              <a:buFont typeface="+mj-lt"/>
              <a:buAutoNum type="alphaUcPeriod"/>
            </a:pPr>
            <a:r>
              <a:rPr lang="en-US" sz="1200" b="1" dirty="0">
                <a:latin typeface="Arial" pitchFamily="34" charset="0"/>
                <a:cs typeface="Arial" pitchFamily="34" charset="0"/>
              </a:rPr>
              <a:t>Providing financial resources and sufficient technology by adopting appropriate budgets .</a:t>
            </a:r>
          </a:p>
          <a:p>
            <a:pPr marL="228600" lvl="0" indent="-228600" algn="just" rtl="0">
              <a:lnSpc>
                <a:spcPct val="120000"/>
              </a:lnSpc>
              <a:buFont typeface="+mj-lt"/>
              <a:buAutoNum type="alphaUcPeriod"/>
            </a:pPr>
            <a:r>
              <a:rPr lang="en-US" sz="1200" b="1" dirty="0" smtClean="0">
                <a:latin typeface="Arial" pitchFamily="34" charset="0"/>
                <a:cs typeface="Arial" pitchFamily="34" charset="0"/>
              </a:rPr>
              <a:t>Strengthening  ties and </a:t>
            </a:r>
            <a:r>
              <a:rPr lang="en-US" sz="1200" b="1" dirty="0">
                <a:latin typeface="Arial" pitchFamily="34" charset="0"/>
                <a:cs typeface="Arial" pitchFamily="34" charset="0"/>
              </a:rPr>
              <a:t>cooperation between research </a:t>
            </a:r>
            <a:r>
              <a:rPr lang="en-US" sz="1200" b="1" dirty="0" smtClean="0">
                <a:latin typeface="Arial" pitchFamily="34" charset="0"/>
                <a:cs typeface="Arial" pitchFamily="34" charset="0"/>
              </a:rPr>
              <a:t>institutions </a:t>
            </a:r>
            <a:r>
              <a:rPr lang="en-US" sz="1200" b="1" dirty="0">
                <a:latin typeface="Arial" pitchFamily="34" charset="0"/>
                <a:cs typeface="Arial" pitchFamily="34" charset="0"/>
              </a:rPr>
              <a:t>in universities , industries , </a:t>
            </a:r>
            <a:r>
              <a:rPr lang="en-US" sz="1200" b="1" dirty="0" smtClean="0">
                <a:latin typeface="Arial" pitchFamily="34" charset="0"/>
                <a:cs typeface="Arial" pitchFamily="34" charset="0"/>
              </a:rPr>
              <a:t>public  owners of interests </a:t>
            </a:r>
            <a:r>
              <a:rPr lang="en-US" sz="1200" b="1" dirty="0">
                <a:latin typeface="Arial" pitchFamily="34" charset="0"/>
                <a:cs typeface="Arial" pitchFamily="34" charset="0"/>
              </a:rPr>
              <a:t>and the private sector in dealing with chemical research matters .</a:t>
            </a:r>
          </a:p>
          <a:p>
            <a:pPr marL="342900" indent="-342900">
              <a:buNone/>
            </a:pPr>
            <a:endParaRPr lang="ar-IQ" sz="1600" b="1" dirty="0">
              <a:latin typeface="Arial" pitchFamily="34" charset="0"/>
              <a:cs typeface="Arial" pitchFamily="34" charset="0"/>
            </a:endParaRPr>
          </a:p>
        </p:txBody>
      </p:sp>
      <p:sp>
        <p:nvSpPr>
          <p:cNvPr id="4" name="Content Placeholder 3"/>
          <p:cNvSpPr>
            <a:spLocks noGrp="1"/>
          </p:cNvSpPr>
          <p:nvPr>
            <p:ph sz="half" idx="2"/>
          </p:nvPr>
        </p:nvSpPr>
        <p:spPr>
          <a:xfrm>
            <a:off x="5264331" y="2247902"/>
            <a:ext cx="4641669" cy="4419601"/>
          </a:xfrm>
        </p:spPr>
        <p:txBody>
          <a:bodyPr>
            <a:normAutofit fontScale="25000" lnSpcReduction="20000"/>
          </a:bodyPr>
          <a:lstStyle/>
          <a:p>
            <a:pPr marL="0" indent="0" algn="justLow" rtl="1">
              <a:buNone/>
            </a:pPr>
            <a:r>
              <a:rPr lang="ar-IQ" sz="7200" b="1" dirty="0">
                <a:latin typeface="Arial" pitchFamily="34" charset="0"/>
                <a:cs typeface="Arial" pitchFamily="34" charset="0"/>
              </a:rPr>
              <a:t>ان التزام العراق للتصدي للمخاطر الكيميائية قد تم التعبير عنه في العديد من المحافل الخاصة بالمواد الكيميائية التي شارك فيها صناع السياسة في العراق وهذه السياسة </a:t>
            </a:r>
            <a:r>
              <a:rPr lang="ar-IQ" sz="7200" b="1" dirty="0" smtClean="0">
                <a:latin typeface="Arial" pitchFamily="34" charset="0"/>
                <a:cs typeface="Arial" pitchFamily="34" charset="0"/>
              </a:rPr>
              <a:t> العامة للكيميائيات اصبحت </a:t>
            </a:r>
            <a:r>
              <a:rPr lang="ar-IQ" sz="7200" b="1" dirty="0">
                <a:latin typeface="Arial" pitchFamily="34" charset="0"/>
                <a:cs typeface="Arial" pitchFamily="34" charset="0"/>
              </a:rPr>
              <a:t>واقعية وان الحكومة العراقية ستنفذ التدابير اللازمة </a:t>
            </a:r>
            <a:r>
              <a:rPr lang="ar-IQ" sz="7200" b="1" dirty="0" smtClean="0">
                <a:latin typeface="Arial" pitchFamily="34" charset="0"/>
                <a:cs typeface="Arial" pitchFamily="34" charset="0"/>
              </a:rPr>
              <a:t>للحد </a:t>
            </a:r>
            <a:r>
              <a:rPr lang="ar-IQ" sz="7200" b="1" dirty="0">
                <a:latin typeface="Arial" pitchFamily="34" charset="0"/>
                <a:cs typeface="Arial" pitchFamily="34" charset="0"/>
              </a:rPr>
              <a:t>من مخاطر المواد الكيميائية </a:t>
            </a:r>
            <a:r>
              <a:rPr lang="ar-IQ" sz="7200" b="1" dirty="0" smtClean="0">
                <a:latin typeface="Arial" pitchFamily="34" charset="0"/>
                <a:cs typeface="Arial" pitchFamily="34" charset="0"/>
              </a:rPr>
              <a:t>و تتضمن هذه </a:t>
            </a:r>
            <a:r>
              <a:rPr lang="ar-IQ" sz="7200" b="1" dirty="0">
                <a:latin typeface="Arial" pitchFamily="34" charset="0"/>
                <a:cs typeface="Arial" pitchFamily="34" charset="0"/>
              </a:rPr>
              <a:t>السياسة مايلي </a:t>
            </a:r>
            <a:r>
              <a:rPr lang="ar-IQ" sz="7200" b="1" dirty="0" smtClean="0">
                <a:latin typeface="Arial" pitchFamily="34" charset="0"/>
                <a:cs typeface="Arial" pitchFamily="34" charset="0"/>
              </a:rPr>
              <a:t>:</a:t>
            </a:r>
          </a:p>
          <a:p>
            <a:pPr marL="0" indent="0" algn="justLow" rtl="1">
              <a:buNone/>
            </a:pPr>
            <a:r>
              <a:rPr lang="ar-IQ" sz="7200" b="1" dirty="0">
                <a:latin typeface="Arial" pitchFamily="34" charset="0"/>
                <a:cs typeface="Arial" pitchFamily="34" charset="0"/>
              </a:rPr>
              <a:t>أ- تشكيل نظام للتنسيق بين وزارات الدولة </a:t>
            </a:r>
            <a:r>
              <a:rPr lang="ar-IQ" sz="7200" b="1" dirty="0" smtClean="0">
                <a:latin typeface="Arial" pitchFamily="34" charset="0"/>
                <a:cs typeface="Arial" pitchFamily="34" charset="0"/>
              </a:rPr>
              <a:t>لمراقبة</a:t>
            </a:r>
            <a:r>
              <a:rPr lang="en-US" sz="7200" b="1" dirty="0" smtClean="0">
                <a:latin typeface="Arial" pitchFamily="34" charset="0"/>
                <a:cs typeface="Arial" pitchFamily="34" charset="0"/>
              </a:rPr>
              <a:t> </a:t>
            </a:r>
            <a:r>
              <a:rPr lang="ar-IQ" sz="7200" b="1" dirty="0" smtClean="0">
                <a:latin typeface="Arial" pitchFamily="34" charset="0"/>
                <a:cs typeface="Arial" pitchFamily="34" charset="0"/>
              </a:rPr>
              <a:t>دورة </a:t>
            </a:r>
            <a:r>
              <a:rPr lang="ar-IQ" sz="7200" b="1" dirty="0">
                <a:latin typeface="Arial" pitchFamily="34" charset="0"/>
                <a:cs typeface="Arial" pitchFamily="34" charset="0"/>
              </a:rPr>
              <a:t>حياة المواد الكيميائية </a:t>
            </a:r>
            <a:r>
              <a:rPr lang="ar-IQ" sz="7200" b="1" dirty="0" smtClean="0">
                <a:latin typeface="Arial" pitchFamily="34" charset="0"/>
                <a:cs typeface="Arial" pitchFamily="34" charset="0"/>
              </a:rPr>
              <a:t>.</a:t>
            </a:r>
            <a:endParaRPr lang="en-US" sz="7200" b="1" dirty="0">
              <a:latin typeface="Arial" pitchFamily="34" charset="0"/>
              <a:cs typeface="Arial" pitchFamily="34" charset="0"/>
            </a:endParaRPr>
          </a:p>
          <a:p>
            <a:pPr marL="0" indent="0" algn="justLow" rtl="1">
              <a:buNone/>
            </a:pPr>
            <a:r>
              <a:rPr lang="ar-IQ" sz="7200" b="1" dirty="0">
                <a:latin typeface="Arial" pitchFamily="34" charset="0"/>
                <a:cs typeface="Arial" pitchFamily="34" charset="0"/>
              </a:rPr>
              <a:t>ب- تحديث الملف العراقي الوطني للكيمياويات </a:t>
            </a:r>
            <a:r>
              <a:rPr lang="ar-IQ" sz="7200" b="1" dirty="0" smtClean="0">
                <a:latin typeface="Arial" pitchFamily="34" charset="0"/>
                <a:cs typeface="Arial" pitchFamily="34" charset="0"/>
              </a:rPr>
              <a:t>.</a:t>
            </a:r>
            <a:endParaRPr lang="en-US" sz="7200" b="1" dirty="0">
              <a:latin typeface="Arial" pitchFamily="34" charset="0"/>
              <a:cs typeface="Arial" pitchFamily="34" charset="0"/>
            </a:endParaRPr>
          </a:p>
          <a:p>
            <a:pPr marL="0" indent="0" algn="justLow" rtl="1">
              <a:buNone/>
            </a:pPr>
            <a:r>
              <a:rPr lang="ar-IQ" sz="7200" b="1" dirty="0">
                <a:latin typeface="Arial" pitchFamily="34" charset="0"/>
                <a:cs typeface="Arial" pitchFamily="34" charset="0"/>
              </a:rPr>
              <a:t>ج- تعزيز قدرات المؤسسات الرئيسية التي لها صلاحية الحد من مخاطر المواد الكيميائية </a:t>
            </a:r>
            <a:r>
              <a:rPr lang="ar-IQ" sz="7200" b="1" dirty="0" smtClean="0">
                <a:latin typeface="Arial" pitchFamily="34" charset="0"/>
                <a:cs typeface="Arial" pitchFamily="34" charset="0"/>
              </a:rPr>
              <a:t>.</a:t>
            </a:r>
          </a:p>
          <a:p>
            <a:pPr marL="0" indent="0" algn="justLow" rtl="1">
              <a:buNone/>
            </a:pPr>
            <a:r>
              <a:rPr lang="ar-IQ" sz="7200" b="1" dirty="0">
                <a:latin typeface="Arial" pitchFamily="34" charset="0"/>
                <a:cs typeface="Arial" pitchFamily="34" charset="0"/>
              </a:rPr>
              <a:t>د- توفير الموارد المالية </a:t>
            </a:r>
            <a:r>
              <a:rPr lang="ar-IQ" sz="7200" b="1" dirty="0" smtClean="0">
                <a:latin typeface="Arial" pitchFamily="34" charset="0"/>
                <a:cs typeface="Arial" pitchFamily="34" charset="0"/>
              </a:rPr>
              <a:t>و التقنية  </a:t>
            </a:r>
            <a:r>
              <a:rPr lang="ar-IQ" sz="7200" b="1" dirty="0">
                <a:latin typeface="Arial" pitchFamily="34" charset="0"/>
                <a:cs typeface="Arial" pitchFamily="34" charset="0"/>
              </a:rPr>
              <a:t>الكافية من خلال اعتماد الميزانيات المناسبة  </a:t>
            </a:r>
            <a:endParaRPr lang="en-US" sz="7200" b="1" dirty="0">
              <a:latin typeface="Arial" pitchFamily="34" charset="0"/>
              <a:cs typeface="Arial" pitchFamily="34" charset="0"/>
            </a:endParaRPr>
          </a:p>
          <a:p>
            <a:pPr marL="0" indent="0" algn="justLow" rtl="1">
              <a:buNone/>
            </a:pPr>
            <a:r>
              <a:rPr lang="ar-IQ" sz="7200" b="1" dirty="0">
                <a:latin typeface="Arial" pitchFamily="34" charset="0"/>
                <a:cs typeface="Arial" pitchFamily="34" charset="0"/>
              </a:rPr>
              <a:t>ه- تعزيز الروابط والتعاون بين المؤسسات البحثية </a:t>
            </a:r>
            <a:r>
              <a:rPr lang="ar-IQ" sz="7200" b="1" dirty="0" smtClean="0">
                <a:latin typeface="Arial" pitchFamily="34" charset="0"/>
                <a:cs typeface="Arial" pitchFamily="34" charset="0"/>
              </a:rPr>
              <a:t>في الجامعات والصناعات </a:t>
            </a:r>
            <a:r>
              <a:rPr lang="ar-IQ" sz="7200" b="1" dirty="0">
                <a:latin typeface="Arial" pitchFamily="34" charset="0"/>
                <a:cs typeface="Arial" pitchFamily="34" charset="0"/>
              </a:rPr>
              <a:t>واصحاب المصالح العامة والقطاع الخاص في معالجة قضايا البحوث الكيميائية .</a:t>
            </a:r>
            <a:endParaRPr lang="en-US" sz="7200" b="1" dirty="0">
              <a:latin typeface="Arial" pitchFamily="34" charset="0"/>
              <a:cs typeface="Arial" pitchFamily="34" charset="0"/>
            </a:endParaRPr>
          </a:p>
          <a:p>
            <a:pPr algn="justLow" rtl="1"/>
            <a:endParaRPr lang="ar-IQ" sz="1600" dirty="0">
              <a:latin typeface="Arial" pitchFamily="34" charset="0"/>
              <a:cs typeface="Arial" pitchFamily="34" charset="0"/>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68314" y="492189"/>
            <a:ext cx="1040130" cy="1767687"/>
          </a:xfrm>
          <a:prstGeom prst="rect">
            <a:avLst/>
          </a:prstGeom>
        </p:spPr>
      </p:pic>
      <p:sp>
        <p:nvSpPr>
          <p:cNvPr id="5"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
        <p:nvSpPr>
          <p:cNvPr id="7" name="TextBox 6"/>
          <p:cNvSpPr txBox="1"/>
          <p:nvPr/>
        </p:nvSpPr>
        <p:spPr>
          <a:xfrm>
            <a:off x="681039" y="565608"/>
            <a:ext cx="3462065" cy="1200329"/>
          </a:xfrm>
          <a:prstGeom prst="rect">
            <a:avLst/>
          </a:prstGeom>
          <a:noFill/>
        </p:spPr>
        <p:txBody>
          <a:bodyPr wrap="square" rtlCol="1">
            <a:spAutoFit/>
          </a:bodyPr>
          <a:lstStyle/>
          <a:p>
            <a:r>
              <a:rPr lang="en-US" dirty="0" smtClean="0"/>
              <a:t>REPULIC OF IRAQ</a:t>
            </a:r>
          </a:p>
          <a:p>
            <a:r>
              <a:rPr lang="en-US" dirty="0" smtClean="0"/>
              <a:t>MINISTRY OF INDUSTRY &amp; MINERALS</a:t>
            </a:r>
          </a:p>
          <a:p>
            <a:r>
              <a:rPr lang="en-US" dirty="0" smtClean="0"/>
              <a:t>TECHNICAL DIRECTORATE</a:t>
            </a:r>
            <a:endParaRPr lang="ar-IQ" dirty="0"/>
          </a:p>
        </p:txBody>
      </p:sp>
    </p:spTree>
    <p:extLst>
      <p:ext uri="{BB962C8B-B14F-4D97-AF65-F5344CB8AC3E}">
        <p14:creationId xmlns="" xmlns:p14="http://schemas.microsoft.com/office/powerpoint/2010/main" val="1112624258"/>
      </p:ext>
    </p:extLst>
  </p:cSld>
  <p:clrMapOvr>
    <a:masterClrMapping/>
  </p:clrMapOvr>
  <p:transition advTm="5000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438398"/>
            <a:ext cx="4797334" cy="4419602"/>
          </a:xfrm>
        </p:spPr>
        <p:txBody>
          <a:bodyPr>
            <a:normAutofit/>
          </a:bodyPr>
          <a:lstStyle/>
          <a:p>
            <a:pPr marL="342900" lvl="0" indent="-342900" algn="just" rtl="0">
              <a:buNone/>
            </a:pPr>
            <a:r>
              <a:rPr lang="en-US" sz="1400" dirty="0" smtClean="0">
                <a:latin typeface="Arial" pitchFamily="34" charset="0"/>
                <a:cs typeface="Arial" pitchFamily="34" charset="0"/>
              </a:rPr>
              <a:t>F. Implementing </a:t>
            </a:r>
            <a:r>
              <a:rPr lang="en-US" sz="1400" dirty="0">
                <a:latin typeface="Arial" pitchFamily="34" charset="0"/>
                <a:cs typeface="Arial" pitchFamily="34" charset="0"/>
              </a:rPr>
              <a:t>the unified global system for classifying </a:t>
            </a:r>
            <a:r>
              <a:rPr lang="en-US" sz="1400" dirty="0" smtClean="0">
                <a:latin typeface="Arial" pitchFamily="34" charset="0"/>
                <a:cs typeface="Arial" pitchFamily="34" charset="0"/>
              </a:rPr>
              <a:t>chemicals </a:t>
            </a:r>
            <a:r>
              <a:rPr lang="en-US" sz="1400" dirty="0">
                <a:latin typeface="Arial" pitchFamily="34" charset="0"/>
                <a:cs typeface="Arial" pitchFamily="34" charset="0"/>
              </a:rPr>
              <a:t>GHS .</a:t>
            </a:r>
          </a:p>
          <a:p>
            <a:pPr marL="0" lvl="0" indent="0" algn="just" rtl="0">
              <a:buNone/>
            </a:pPr>
            <a:r>
              <a:rPr lang="en-US" sz="1400" dirty="0" smtClean="0">
                <a:latin typeface="Arial" pitchFamily="34" charset="0"/>
                <a:cs typeface="Arial" pitchFamily="34" charset="0"/>
              </a:rPr>
              <a:t>G.  Legislative frameworks are established to deal with illegal </a:t>
            </a:r>
            <a:r>
              <a:rPr lang="en-US" sz="1400" dirty="0">
                <a:latin typeface="Arial" pitchFamily="34" charset="0"/>
                <a:cs typeface="Arial" pitchFamily="34" charset="0"/>
              </a:rPr>
              <a:t>and </a:t>
            </a:r>
            <a:r>
              <a:rPr lang="en-US" sz="1400" dirty="0" err="1" smtClean="0">
                <a:latin typeface="Arial" pitchFamily="34" charset="0"/>
                <a:cs typeface="Arial" pitchFamily="34" charset="0"/>
              </a:rPr>
              <a:t>transboundary</a:t>
            </a:r>
            <a:r>
              <a:rPr lang="en-US" sz="1400" dirty="0" smtClean="0">
                <a:latin typeface="Arial" pitchFamily="34" charset="0"/>
                <a:cs typeface="Arial" pitchFamily="34" charset="0"/>
              </a:rPr>
              <a:t>  </a:t>
            </a:r>
            <a:r>
              <a:rPr lang="en-US" sz="1400" dirty="0">
                <a:latin typeface="Arial" pitchFamily="34" charset="0"/>
                <a:cs typeface="Arial" pitchFamily="34" charset="0"/>
              </a:rPr>
              <a:t>trade </a:t>
            </a:r>
            <a:r>
              <a:rPr lang="en-US" sz="1400" dirty="0" smtClean="0">
                <a:latin typeface="Arial" pitchFamily="34" charset="0"/>
                <a:cs typeface="Arial" pitchFamily="34" charset="0"/>
              </a:rPr>
              <a:t>of chemicals</a:t>
            </a:r>
            <a:endParaRPr lang="en-US" sz="1400" dirty="0">
              <a:latin typeface="Arial" pitchFamily="34" charset="0"/>
              <a:cs typeface="Arial" pitchFamily="34" charset="0"/>
            </a:endParaRPr>
          </a:p>
          <a:p>
            <a:pPr marL="0" lvl="0" indent="0" algn="just" rtl="0">
              <a:buNone/>
            </a:pPr>
            <a:r>
              <a:rPr lang="en-US" sz="1400" dirty="0" smtClean="0">
                <a:latin typeface="Arial" pitchFamily="34" charset="0"/>
                <a:cs typeface="Arial" pitchFamily="34" charset="0"/>
              </a:rPr>
              <a:t>H. Ensure </a:t>
            </a:r>
            <a:r>
              <a:rPr lang="en-US" sz="1400" dirty="0">
                <a:latin typeface="Arial" pitchFamily="34" charset="0"/>
                <a:cs typeface="Arial" pitchFamily="34" charset="0"/>
              </a:rPr>
              <a:t>the efforts </a:t>
            </a:r>
            <a:r>
              <a:rPr lang="en-US" sz="1400" dirty="0" smtClean="0">
                <a:latin typeface="Arial" pitchFamily="34" charset="0"/>
                <a:cs typeface="Arial" pitchFamily="34" charset="0"/>
              </a:rPr>
              <a:t>to </a:t>
            </a:r>
            <a:r>
              <a:rPr lang="en-US" sz="1400" dirty="0">
                <a:latin typeface="Arial" pitchFamily="34" charset="0"/>
                <a:cs typeface="Arial" pitchFamily="34" charset="0"/>
              </a:rPr>
              <a:t>enhance regional and international </a:t>
            </a:r>
            <a:r>
              <a:rPr lang="en-US" sz="1400" dirty="0" smtClean="0">
                <a:latin typeface="Arial" pitchFamily="34" charset="0"/>
                <a:cs typeface="Arial" pitchFamily="34" charset="0"/>
              </a:rPr>
              <a:t>cooperation</a:t>
            </a:r>
            <a:r>
              <a:rPr lang="en-US" sz="1600" dirty="0" smtClean="0">
                <a:latin typeface="Arial" pitchFamily="34" charset="0"/>
                <a:cs typeface="Arial" pitchFamily="34" charset="0"/>
              </a:rPr>
              <a:t>.</a:t>
            </a:r>
          </a:p>
          <a:p>
            <a:pPr marL="0" lvl="0" indent="0" algn="just" rtl="0">
              <a:buNone/>
            </a:pPr>
            <a:r>
              <a:rPr lang="en-US" sz="1600" dirty="0" smtClean="0">
                <a:latin typeface="Arial" pitchFamily="34" charset="0"/>
                <a:cs typeface="Arial" pitchFamily="34" charset="0"/>
              </a:rPr>
              <a:t> Iraq adhered </a:t>
            </a:r>
            <a:r>
              <a:rPr lang="en-US" sz="1600" dirty="0">
                <a:latin typeface="Arial" pitchFamily="34" charset="0"/>
                <a:cs typeface="Arial" pitchFamily="34" charset="0"/>
              </a:rPr>
              <a:t>to </a:t>
            </a:r>
            <a:r>
              <a:rPr lang="en-US" sz="1600" dirty="0" smtClean="0">
                <a:latin typeface="Arial" pitchFamily="34" charset="0"/>
                <a:cs typeface="Arial" pitchFamily="34" charset="0"/>
              </a:rPr>
              <a:t>be </a:t>
            </a:r>
            <a:r>
              <a:rPr lang="en-US" sz="1600" dirty="0">
                <a:latin typeface="Arial" pitchFamily="34" charset="0"/>
                <a:cs typeface="Arial" pitchFamily="34" charset="0"/>
              </a:rPr>
              <a:t>a transit country for trade in the middle east region in implementing the strategic approach that seeks to tackle the illegal trade </a:t>
            </a:r>
            <a:r>
              <a:rPr lang="en-US" sz="1600" dirty="0" smtClean="0">
                <a:latin typeface="Arial" pitchFamily="34" charset="0"/>
                <a:cs typeface="Arial" pitchFamily="34" charset="0"/>
              </a:rPr>
              <a:t>of </a:t>
            </a:r>
            <a:r>
              <a:rPr lang="en-US" sz="1600" dirty="0">
                <a:latin typeface="Arial" pitchFamily="34" charset="0"/>
                <a:cs typeface="Arial" pitchFamily="34" charset="0"/>
              </a:rPr>
              <a:t>chemicals </a:t>
            </a:r>
            <a:r>
              <a:rPr lang="en-US" sz="1600" dirty="0" smtClean="0">
                <a:latin typeface="Arial" pitchFamily="34" charset="0"/>
                <a:cs typeface="Arial" pitchFamily="34" charset="0"/>
              </a:rPr>
              <a:t>and movement of </a:t>
            </a:r>
            <a:r>
              <a:rPr lang="en-US" sz="1600" dirty="0" err="1" smtClean="0">
                <a:latin typeface="Arial" pitchFamily="34" charset="0"/>
                <a:cs typeface="Arial" pitchFamily="34" charset="0"/>
              </a:rPr>
              <a:t>transboundary</a:t>
            </a:r>
            <a:r>
              <a:rPr lang="en-US" sz="1600" dirty="0" smtClean="0">
                <a:latin typeface="Arial" pitchFamily="34" charset="0"/>
                <a:cs typeface="Arial" pitchFamily="34" charset="0"/>
              </a:rPr>
              <a:t>  </a:t>
            </a:r>
            <a:r>
              <a:rPr lang="en-US" sz="1600" dirty="0">
                <a:latin typeface="Arial" pitchFamily="34" charset="0"/>
                <a:cs typeface="Arial" pitchFamily="34" charset="0"/>
              </a:rPr>
              <a:t>hazardous waste in the region . </a:t>
            </a:r>
          </a:p>
          <a:p>
            <a:pPr marL="0" indent="0" algn="just">
              <a:buNone/>
            </a:pPr>
            <a:r>
              <a:rPr lang="en-US" sz="1600" dirty="0" smtClean="0">
                <a:latin typeface="Arial" pitchFamily="34" charset="0"/>
                <a:cs typeface="Arial" pitchFamily="34" charset="0"/>
              </a:rPr>
              <a:t>     In addition, </a:t>
            </a:r>
            <a:r>
              <a:rPr lang="en-US" sz="1600" dirty="0">
                <a:latin typeface="Arial" pitchFamily="34" charset="0"/>
                <a:cs typeface="Arial" pitchFamily="34" charset="0"/>
              </a:rPr>
              <a:t>the Iraqi </a:t>
            </a:r>
            <a:r>
              <a:rPr lang="en-US" sz="1600" dirty="0" smtClean="0">
                <a:latin typeface="Arial" pitchFamily="34" charset="0"/>
                <a:cs typeface="Arial" pitchFamily="34" charset="0"/>
              </a:rPr>
              <a:t>Government </a:t>
            </a:r>
            <a:r>
              <a:rPr lang="en-US" sz="1600" dirty="0">
                <a:latin typeface="Arial" pitchFamily="34" charset="0"/>
                <a:cs typeface="Arial" pitchFamily="34" charset="0"/>
              </a:rPr>
              <a:t>will more effectively implement </a:t>
            </a:r>
            <a:r>
              <a:rPr lang="en-US" sz="1600" dirty="0" smtClean="0">
                <a:latin typeface="Arial" pitchFamily="34" charset="0"/>
                <a:cs typeface="Arial" pitchFamily="34" charset="0"/>
              </a:rPr>
              <a:t> the plans</a:t>
            </a:r>
            <a:r>
              <a:rPr lang="ar-IQ" sz="1600" dirty="0" smtClean="0">
                <a:latin typeface="Arial" pitchFamily="34" charset="0"/>
                <a:cs typeface="Arial" pitchFamily="34" charset="0"/>
              </a:rPr>
              <a:t> </a:t>
            </a:r>
            <a:r>
              <a:rPr lang="en-US" sz="1600" dirty="0" smtClean="0">
                <a:latin typeface="Arial" pitchFamily="34" charset="0"/>
                <a:cs typeface="Arial" pitchFamily="34" charset="0"/>
              </a:rPr>
              <a:t>and programs of development </a:t>
            </a:r>
            <a:r>
              <a:rPr lang="en-US" sz="1600" dirty="0">
                <a:latin typeface="Arial" pitchFamily="34" charset="0"/>
                <a:cs typeface="Arial" pitchFamily="34" charset="0"/>
              </a:rPr>
              <a:t>in strengthening the prevention and control of chemical hazards .</a:t>
            </a:r>
            <a:endParaRPr lang="en-US" dirty="0">
              <a:latin typeface="Arial" pitchFamily="34" charset="0"/>
              <a:cs typeface="Arial" pitchFamily="34" charset="0"/>
            </a:endParaRPr>
          </a:p>
        </p:txBody>
      </p:sp>
      <p:sp>
        <p:nvSpPr>
          <p:cNvPr id="4" name="Content Placeholder 3"/>
          <p:cNvSpPr>
            <a:spLocks noGrp="1"/>
          </p:cNvSpPr>
          <p:nvPr>
            <p:ph sz="half" idx="2"/>
          </p:nvPr>
        </p:nvSpPr>
        <p:spPr>
          <a:xfrm>
            <a:off x="4712426" y="2552700"/>
            <a:ext cx="5193574" cy="4305300"/>
          </a:xfrm>
        </p:spPr>
        <p:txBody>
          <a:bodyPr>
            <a:noAutofit/>
          </a:bodyPr>
          <a:lstStyle/>
          <a:p>
            <a:pPr marL="0" indent="0" algn="just" rtl="1">
              <a:buNone/>
            </a:pPr>
            <a:r>
              <a:rPr lang="ar-IQ" sz="1800" dirty="0">
                <a:latin typeface="Arial" pitchFamily="34" charset="0"/>
                <a:cs typeface="Arial" pitchFamily="34" charset="0"/>
              </a:rPr>
              <a:t>و- تنفيذ النظام العالمي الموحد لتصنيف </a:t>
            </a:r>
            <a:r>
              <a:rPr lang="ar-IQ" sz="1800" dirty="0" smtClean="0">
                <a:latin typeface="Arial" pitchFamily="34" charset="0"/>
                <a:cs typeface="Arial" pitchFamily="34" charset="0"/>
              </a:rPr>
              <a:t> </a:t>
            </a:r>
            <a:r>
              <a:rPr lang="ar-IQ" sz="1800" dirty="0">
                <a:latin typeface="Arial" pitchFamily="34" charset="0"/>
                <a:cs typeface="Arial" pitchFamily="34" charset="0"/>
              </a:rPr>
              <a:t>المواد الكيميائية </a:t>
            </a:r>
            <a:r>
              <a:rPr lang="en-US" sz="1800" dirty="0">
                <a:latin typeface="Arial" pitchFamily="34" charset="0"/>
                <a:cs typeface="Arial" pitchFamily="34" charset="0"/>
              </a:rPr>
              <a:t>GHS</a:t>
            </a:r>
            <a:r>
              <a:rPr lang="ar-IQ" sz="1800" dirty="0" smtClean="0">
                <a:latin typeface="Arial" pitchFamily="34" charset="0"/>
                <a:cs typeface="Arial" pitchFamily="34" charset="0"/>
              </a:rPr>
              <a:t>.</a:t>
            </a:r>
            <a:endParaRPr lang="en-US" sz="1800" dirty="0">
              <a:latin typeface="Arial" pitchFamily="34" charset="0"/>
              <a:cs typeface="Arial" pitchFamily="34" charset="0"/>
            </a:endParaRPr>
          </a:p>
          <a:p>
            <a:pPr marL="0" indent="0" algn="just" rtl="1">
              <a:buNone/>
            </a:pPr>
            <a:r>
              <a:rPr lang="ar-IQ" sz="1800" dirty="0">
                <a:latin typeface="Arial" pitchFamily="34" charset="0"/>
                <a:cs typeface="Arial" pitchFamily="34" charset="0"/>
              </a:rPr>
              <a:t>ز- وضع الاطر التشريعية التي تتناول التجارة غير المشروعة </a:t>
            </a:r>
            <a:r>
              <a:rPr lang="ar-IQ" sz="1800" dirty="0" smtClean="0">
                <a:latin typeface="Arial" pitchFamily="34" charset="0"/>
                <a:cs typeface="Arial" pitchFamily="34" charset="0"/>
              </a:rPr>
              <a:t> للمواد الكيميائية العابرة </a:t>
            </a:r>
            <a:r>
              <a:rPr lang="ar-IQ" sz="1800" dirty="0">
                <a:latin typeface="Arial" pitchFamily="34" charset="0"/>
                <a:cs typeface="Arial" pitchFamily="34" charset="0"/>
              </a:rPr>
              <a:t>للحدود والحد منها </a:t>
            </a:r>
            <a:r>
              <a:rPr lang="ar-IQ" sz="1800" dirty="0" smtClean="0">
                <a:latin typeface="Arial" pitchFamily="34" charset="0"/>
                <a:cs typeface="Arial" pitchFamily="34" charset="0"/>
              </a:rPr>
              <a:t>.</a:t>
            </a:r>
            <a:endParaRPr lang="en-US" sz="1800" dirty="0">
              <a:latin typeface="Arial" pitchFamily="34" charset="0"/>
              <a:cs typeface="Arial" pitchFamily="34" charset="0"/>
            </a:endParaRPr>
          </a:p>
          <a:p>
            <a:pPr marL="0" indent="0" algn="just" rtl="1">
              <a:buNone/>
            </a:pPr>
            <a:r>
              <a:rPr lang="ar-IQ" sz="1800" dirty="0">
                <a:latin typeface="Arial" pitchFamily="34" charset="0"/>
                <a:cs typeface="Arial" pitchFamily="34" charset="0"/>
              </a:rPr>
              <a:t>ح- ضمان بذل الجهود لتعزيز التعاون الاقليمي والدولي </a:t>
            </a:r>
            <a:r>
              <a:rPr lang="ar-IQ" sz="1800" dirty="0" smtClean="0">
                <a:latin typeface="Arial" pitchFamily="34" charset="0"/>
                <a:cs typeface="Arial" pitchFamily="34" charset="0"/>
              </a:rPr>
              <a:t>.</a:t>
            </a:r>
          </a:p>
          <a:p>
            <a:pPr marL="0" indent="0" algn="just" rtl="1">
              <a:buNone/>
            </a:pPr>
            <a:endParaRPr lang="en-US" sz="1800" dirty="0">
              <a:latin typeface="Arial" pitchFamily="34" charset="0"/>
              <a:cs typeface="Arial" pitchFamily="34" charset="0"/>
            </a:endParaRPr>
          </a:p>
          <a:p>
            <a:pPr marL="0" indent="0" algn="just" rtl="1">
              <a:buNone/>
            </a:pPr>
            <a:r>
              <a:rPr lang="ar-IQ" sz="1800" dirty="0" smtClean="0">
                <a:latin typeface="Arial" pitchFamily="34" charset="0"/>
                <a:cs typeface="Arial" pitchFamily="34" charset="0"/>
              </a:rPr>
              <a:t>التزم </a:t>
            </a:r>
            <a:r>
              <a:rPr lang="ar-IQ" sz="1800" dirty="0">
                <a:latin typeface="Arial" pitchFamily="34" charset="0"/>
                <a:cs typeface="Arial" pitchFamily="34" charset="0"/>
              </a:rPr>
              <a:t>العراق كونه دولة عبور للتجارة في منطقة الشرق الاوسط في تنفيذ النهج الاستراتيجي الذي يسعى الى معالجة التجارة غير المشروعة للمواد الكيميائية وحركة النفايات الخطرة </a:t>
            </a:r>
            <a:r>
              <a:rPr lang="ar-IQ" sz="1800" dirty="0" smtClean="0">
                <a:latin typeface="Arial" pitchFamily="34" charset="0"/>
                <a:cs typeface="Arial" pitchFamily="34" charset="0"/>
              </a:rPr>
              <a:t>العابرة للحدود </a:t>
            </a:r>
            <a:r>
              <a:rPr lang="ar-IQ" sz="1800" dirty="0">
                <a:latin typeface="Arial" pitchFamily="34" charset="0"/>
                <a:cs typeface="Arial" pitchFamily="34" charset="0"/>
              </a:rPr>
              <a:t>في المنطقة </a:t>
            </a:r>
            <a:r>
              <a:rPr lang="ar-IQ" sz="1800" dirty="0" smtClean="0">
                <a:latin typeface="Arial" pitchFamily="34" charset="0"/>
                <a:cs typeface="Arial" pitchFamily="34" charset="0"/>
              </a:rPr>
              <a:t>.</a:t>
            </a:r>
          </a:p>
          <a:p>
            <a:pPr marL="0" indent="0" algn="just" rtl="1">
              <a:buNone/>
            </a:pPr>
            <a:r>
              <a:rPr lang="ar-IQ" sz="1800" dirty="0">
                <a:latin typeface="Arial" pitchFamily="34" charset="0"/>
                <a:cs typeface="Arial" pitchFamily="34" charset="0"/>
              </a:rPr>
              <a:t>بالاضافة الى ذلك فأن الحكومة العراقية ستقوم على نحو اكثر فعالية لتنفيذ خطط وبرامج التنمية في تعزيز </a:t>
            </a:r>
            <a:r>
              <a:rPr lang="ar-IQ" sz="1800" dirty="0" smtClean="0">
                <a:latin typeface="Arial" pitchFamily="34" charset="0"/>
                <a:cs typeface="Arial" pitchFamily="34" charset="0"/>
              </a:rPr>
              <a:t>منع </a:t>
            </a:r>
            <a:r>
              <a:rPr lang="ar-IQ" sz="1800" dirty="0">
                <a:latin typeface="Arial" pitchFamily="34" charset="0"/>
                <a:cs typeface="Arial" pitchFamily="34" charset="0"/>
              </a:rPr>
              <a:t>ومكافحة المخاطر الناتجة من المواد الكيميائية .</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10619" y="506095"/>
            <a:ext cx="1044757" cy="1775550"/>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Tree>
    <p:extLst>
      <p:ext uri="{BB962C8B-B14F-4D97-AF65-F5344CB8AC3E}">
        <p14:creationId xmlns="" xmlns:p14="http://schemas.microsoft.com/office/powerpoint/2010/main" val="4142954687"/>
      </p:ext>
    </p:extLst>
  </p:cSld>
  <p:clrMapOvr>
    <a:masterClrMapping/>
  </p:clrMapOvr>
  <p:transition advTm="40000">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438398"/>
            <a:ext cx="4712426" cy="4419602"/>
          </a:xfrm>
        </p:spPr>
        <p:txBody>
          <a:bodyPr>
            <a:normAutofit lnSpcReduction="10000"/>
          </a:bodyPr>
          <a:lstStyle/>
          <a:p>
            <a:pPr marL="0" indent="0" algn="justLow" rtl="0">
              <a:buNone/>
            </a:pPr>
            <a:r>
              <a:rPr lang="en-US" sz="1800" b="1" u="sng" dirty="0" smtClean="0">
                <a:latin typeface="Arial" pitchFamily="34" charset="0"/>
                <a:cs typeface="Arial" pitchFamily="34" charset="0"/>
              </a:rPr>
              <a:t>SECONDLY :- ACHIEVEMENT AND THE CURRENT SITUATION RELATED TO THE CHEMICAL FILE IN IRAQ</a:t>
            </a:r>
            <a:r>
              <a:rPr lang="en-US" sz="1800" b="1" dirty="0" smtClean="0">
                <a:latin typeface="Arial" pitchFamily="34" charset="0"/>
                <a:cs typeface="Arial" pitchFamily="34" charset="0"/>
              </a:rPr>
              <a:t>  </a:t>
            </a:r>
          </a:p>
          <a:p>
            <a:pPr marL="0" indent="0" algn="justLow" rtl="0">
              <a:buNone/>
            </a:pPr>
            <a:endParaRPr lang="en-US" sz="1800" dirty="0" smtClean="0">
              <a:latin typeface="Arial" pitchFamily="34" charset="0"/>
              <a:cs typeface="Arial" pitchFamily="34" charset="0"/>
            </a:endParaRPr>
          </a:p>
          <a:p>
            <a:pPr marL="0" indent="0" algn="justLow" rtl="0">
              <a:buNone/>
            </a:pPr>
            <a:r>
              <a:rPr lang="en-US" sz="1800" dirty="0" smtClean="0">
                <a:latin typeface="Arial" pitchFamily="34" charset="0"/>
                <a:cs typeface="Arial" pitchFamily="34" charset="0"/>
              </a:rPr>
              <a:t>   After </a:t>
            </a:r>
            <a:r>
              <a:rPr lang="en-US" sz="1800" dirty="0">
                <a:latin typeface="Arial" pitchFamily="34" charset="0"/>
                <a:cs typeface="Arial" pitchFamily="34" charset="0"/>
              </a:rPr>
              <a:t>the general policy for chemicals has been approved in Iraqi , which is supposed to be achievable based on strategies , capabilities and initiatives already in place that relate to the global plan of action already existing or planned in Iraq . The Iraqi </a:t>
            </a:r>
            <a:r>
              <a:rPr lang="en-US" sz="1800" dirty="0" smtClean="0">
                <a:latin typeface="Arial" pitchFamily="34" charset="0"/>
                <a:cs typeface="Arial" pitchFamily="34" charset="0"/>
              </a:rPr>
              <a:t>government endeavored </a:t>
            </a:r>
            <a:r>
              <a:rPr lang="en-US" sz="1800" dirty="0">
                <a:latin typeface="Arial" pitchFamily="34" charset="0"/>
                <a:cs typeface="Arial" pitchFamily="34" charset="0"/>
              </a:rPr>
              <a:t>to make it acceptable by interests owners of the suggested activities on all governmental </a:t>
            </a:r>
            <a:r>
              <a:rPr lang="en-US" sz="1800" dirty="0" smtClean="0">
                <a:latin typeface="Arial" pitchFamily="34" charset="0"/>
                <a:cs typeface="Arial" pitchFamily="34" charset="0"/>
              </a:rPr>
              <a:t>levels, </a:t>
            </a:r>
            <a:r>
              <a:rPr lang="en-US" sz="1800" dirty="0">
                <a:latin typeface="Arial" pitchFamily="34" charset="0"/>
                <a:cs typeface="Arial" pitchFamily="34" charset="0"/>
              </a:rPr>
              <a:t>organizations and specialties that take part in chemicals managements in Iraq . </a:t>
            </a:r>
          </a:p>
          <a:p>
            <a:endParaRPr lang="ar-IQ" sz="1800" dirty="0">
              <a:cs typeface="+mj-cs"/>
            </a:endParaRPr>
          </a:p>
        </p:txBody>
      </p:sp>
      <p:sp>
        <p:nvSpPr>
          <p:cNvPr id="4" name="Content Placeholder 3"/>
          <p:cNvSpPr>
            <a:spLocks noGrp="1"/>
          </p:cNvSpPr>
          <p:nvPr>
            <p:ph sz="half" idx="2"/>
          </p:nvPr>
        </p:nvSpPr>
        <p:spPr>
          <a:xfrm>
            <a:off x="4775263" y="2307770"/>
            <a:ext cx="4914045" cy="4550230"/>
          </a:xfrm>
        </p:spPr>
        <p:txBody>
          <a:bodyPr>
            <a:normAutofit lnSpcReduction="10000"/>
          </a:bodyPr>
          <a:lstStyle/>
          <a:p>
            <a:pPr marL="0" indent="0" algn="justLow" rtl="1">
              <a:buNone/>
            </a:pPr>
            <a:endParaRPr lang="en-US" sz="1800" b="1" u="sng" dirty="0" smtClean="0"/>
          </a:p>
          <a:p>
            <a:pPr marL="0" indent="0" algn="justLow" rtl="1">
              <a:buNone/>
            </a:pPr>
            <a:r>
              <a:rPr lang="ar-IQ" sz="1800" b="1" u="sng" dirty="0" smtClean="0"/>
              <a:t>ثانيا </a:t>
            </a:r>
            <a:r>
              <a:rPr lang="ar-IQ" sz="1800" b="1" u="sng" dirty="0"/>
              <a:t>:- الانجازات والوضع الحالي المتعلق بالملف الكيميائي في </a:t>
            </a:r>
            <a:r>
              <a:rPr lang="ar-IQ" sz="1800" b="1" u="sng" dirty="0" smtClean="0"/>
              <a:t>العراق</a:t>
            </a:r>
            <a:endParaRPr lang="en-US" sz="1800" b="1" u="sng" dirty="0" smtClean="0"/>
          </a:p>
          <a:p>
            <a:pPr marL="0" indent="0" algn="justLow" rtl="1">
              <a:buNone/>
            </a:pPr>
            <a:endParaRPr lang="en-US" sz="1800" b="1" u="sng" dirty="0" smtClean="0"/>
          </a:p>
          <a:p>
            <a:pPr marL="0" indent="0" algn="justLow" rtl="1">
              <a:buNone/>
            </a:pPr>
            <a:endParaRPr lang="en-US" sz="1800" dirty="0"/>
          </a:p>
          <a:p>
            <a:pPr marL="0" indent="0" algn="justLow" rtl="1">
              <a:buNone/>
            </a:pPr>
            <a:r>
              <a:rPr lang="ar-IQ" sz="1800" dirty="0" smtClean="0"/>
              <a:t>بعد </a:t>
            </a:r>
            <a:r>
              <a:rPr lang="ar-IQ" sz="1800" dirty="0"/>
              <a:t>ان تم اقرار السياسة العامة للكيميائيات في العراق والتي من المفترض ان تكون قابله للتحقيق والمبنية على البرامج والاستراتيجيات والقدرات والمبادرات القائمه بالفعل والتي تتعلق بخطة العمل العالميه الموجوده اصلا او المخطط لها في العراق  فقد سعت حكومة العراق لجعلها مقبولة من قبل جميع اصحاب المصلحه للانشطه المقترحه على جميع المستويات الحكوميه والمنظمات والتخصصات التي تشارك في ادارة المواد الكيمياويه في العراق </a:t>
            </a:r>
            <a:r>
              <a:rPr lang="ar-IQ" sz="1800" dirty="0" smtClean="0"/>
              <a:t>.</a:t>
            </a:r>
          </a:p>
          <a:p>
            <a:pPr marL="0" indent="0" algn="justLow" rtl="1">
              <a:buNone/>
            </a:pPr>
            <a:endParaRPr lang="en-US" sz="18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05594" y="516067"/>
            <a:ext cx="1054262" cy="1791705"/>
          </a:xfrm>
          <a:prstGeom prst="rect">
            <a:avLst/>
          </a:prstGeom>
        </p:spPr>
      </p:pic>
      <p:sp>
        <p:nvSpPr>
          <p:cNvPr id="6" name="Title 9"/>
          <p:cNvSpPr txBox="1">
            <a:spLocks noGrp="1"/>
          </p:cNvSpPr>
          <p:nvPr>
            <p:ph type="title"/>
          </p:nvPr>
        </p:nvSpPr>
        <p:spPr>
          <a:xfrm>
            <a:off x="2" y="568348"/>
            <a:ext cx="9509720" cy="1006429"/>
          </a:xfrm>
          <a:prstGeom prst="rect">
            <a:avLst/>
          </a:prstGeom>
          <a:noFill/>
        </p:spPr>
        <p:txBody>
          <a:bodyPr wrap="square" rtlCol="1">
            <a:spAutoFit/>
          </a:bodyPr>
          <a:lstStyle/>
          <a:p>
            <a:pPr algn="r"/>
            <a:r>
              <a:rPr lang="ar-IQ" sz="2000" b="1" dirty="0" smtClean="0"/>
              <a:t>جمهورية العراق</a:t>
            </a:r>
          </a:p>
          <a:p>
            <a:pPr algn="r"/>
            <a:r>
              <a:rPr lang="ar-IQ" sz="2000" b="1" dirty="0" smtClean="0"/>
              <a:t>وزارة الصناعة والمعادن</a:t>
            </a:r>
          </a:p>
          <a:p>
            <a:pPr algn="r"/>
            <a:r>
              <a:rPr lang="ar-IQ" sz="2000" b="1" dirty="0" smtClean="0"/>
              <a:t>الدائرة الفنية </a:t>
            </a:r>
            <a:endParaRPr lang="ar-IQ" sz="2000" b="1" dirty="0"/>
          </a:p>
        </p:txBody>
      </p:sp>
      <p:sp>
        <p:nvSpPr>
          <p:cNvPr id="7" name="TextBox 6"/>
          <p:cNvSpPr txBox="1"/>
          <p:nvPr/>
        </p:nvSpPr>
        <p:spPr>
          <a:xfrm>
            <a:off x="681039" y="565608"/>
            <a:ext cx="3462065" cy="1200329"/>
          </a:xfrm>
          <a:prstGeom prst="rect">
            <a:avLst/>
          </a:prstGeom>
          <a:noFill/>
        </p:spPr>
        <p:txBody>
          <a:bodyPr wrap="square" rtlCol="1">
            <a:spAutoFit/>
          </a:bodyPr>
          <a:lstStyle/>
          <a:p>
            <a:r>
              <a:rPr lang="en-US" dirty="0" smtClean="0"/>
              <a:t>REPULIC OF IRAQ</a:t>
            </a:r>
          </a:p>
          <a:p>
            <a:r>
              <a:rPr lang="en-US" dirty="0" smtClean="0"/>
              <a:t>MINISTRY OF INDUSTRY &amp; MINERALS</a:t>
            </a:r>
          </a:p>
          <a:p>
            <a:r>
              <a:rPr lang="en-US" dirty="0" smtClean="0"/>
              <a:t>TECHNICAL DIRECTORATE</a:t>
            </a:r>
            <a:endParaRPr lang="ar-IQ" dirty="0"/>
          </a:p>
        </p:txBody>
      </p:sp>
    </p:spTree>
    <p:extLst>
      <p:ext uri="{BB962C8B-B14F-4D97-AF65-F5344CB8AC3E}">
        <p14:creationId xmlns="" xmlns:p14="http://schemas.microsoft.com/office/powerpoint/2010/main" val="3257763471"/>
      </p:ext>
    </p:extLst>
  </p:cSld>
  <p:clrMapOvr>
    <a:masterClrMapping/>
  </p:clrMapOvr>
  <p:transition advTm="30000">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712</TotalTime>
  <Words>3051</Words>
  <Application>Microsoft Office PowerPoint</Application>
  <PresentationFormat>A4 Paper (210x297 mm)‎</PresentationFormat>
  <Paragraphs>203</Paragraphs>
  <Slides>15</Slides>
  <Notes>0</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Urban</vt:lpstr>
      <vt:lpstr>Seminar on the CWC and Chemical Safety and Security Management for Member States in the Asia Region National Committee for the Prohibition of Weapons Doha Regional Centre for CBRN Training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lpstr>جمهورية العراق وزارة الصناعة والمعادن الدائرة الفنية </vt:lpstr>
    </vt:vector>
  </TitlesOfParts>
  <Company>SACC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جمهورية العراق                                                                          وزارة الصناعة والمعادن                                                                   الدائرة الفنية</dc:title>
  <dc:creator>Windows User</dc:creator>
  <cp:lastModifiedBy>EnGiNeeRx</cp:lastModifiedBy>
  <cp:revision>213</cp:revision>
  <dcterms:created xsi:type="dcterms:W3CDTF">2020-01-27T15:07:17Z</dcterms:created>
  <dcterms:modified xsi:type="dcterms:W3CDTF">2020-01-29T10:13:21Z</dcterms:modified>
</cp:coreProperties>
</file>