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3" r:id="rId3"/>
    <p:sldId id="298" r:id="rId4"/>
    <p:sldId id="299" r:id="rId5"/>
    <p:sldId id="300" r:id="rId6"/>
    <p:sldId id="301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02" r:id="rId15"/>
    <p:sldId id="277" r:id="rId16"/>
    <p:sldId id="276" r:id="rId17"/>
    <p:sldId id="278" r:id="rId18"/>
    <p:sldId id="282" r:id="rId19"/>
    <p:sldId id="261" r:id="rId20"/>
    <p:sldId id="262" r:id="rId21"/>
    <p:sldId id="286" r:id="rId22"/>
    <p:sldId id="283" r:id="rId23"/>
    <p:sldId id="263" r:id="rId24"/>
    <p:sldId id="264" r:id="rId25"/>
    <p:sldId id="265" r:id="rId26"/>
    <p:sldId id="268" r:id="rId27"/>
    <p:sldId id="275" r:id="rId28"/>
    <p:sldId id="293" r:id="rId29"/>
    <p:sldId id="287" r:id="rId30"/>
    <p:sldId id="289" r:id="rId31"/>
    <p:sldId id="269" r:id="rId32"/>
    <p:sldId id="270" r:id="rId33"/>
    <p:sldId id="272" r:id="rId34"/>
    <p:sldId id="271" r:id="rId35"/>
    <p:sldId id="290" r:id="rId36"/>
    <p:sldId id="291" r:id="rId37"/>
    <p:sldId id="295" r:id="rId38"/>
    <p:sldId id="292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CD1B-57E2-CE4D-A116-6E03AB984F90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F95CA-13DA-6D45-B61D-A1CE275D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7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813F8-077E-7246-BF85-D1953171E5A5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1153B-6F86-F845-A8DC-F4E78793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7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6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4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F053-4445-994A-9CAA-5F5B973A8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imtrevan@biosafety.c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bioleng.org/content/7/1/1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mbo-embl-symposia.org/symposia/2015/EES15-04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239"/>
            <a:ext cx="7772400" cy="238621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Scientific and Technological Developments in Biology and their Impact on the Prohibition of BW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641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 Trevan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Chrome Consulting</a:t>
            </a:r>
          </a:p>
          <a:p>
            <a:r>
              <a:rPr lang="en-US" sz="1800" dirty="0" smtClean="0"/>
              <a:t>Doha, Qatar, 30 March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569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81100"/>
            <a:ext cx="508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4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558800"/>
            <a:ext cx="4699000" cy="572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176" y="3496236"/>
            <a:ext cx="2013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CRISPR Used to Correct Defective Gene in </a:t>
            </a:r>
            <a:r>
              <a:rPr lang="en-US" sz="2400" dirty="0" err="1">
                <a:solidFill>
                  <a:srgbClr val="008000"/>
                </a:solidFill>
              </a:rPr>
              <a:t>Duchenne</a:t>
            </a:r>
            <a:r>
              <a:rPr lang="en-US" sz="2400" dirty="0">
                <a:solidFill>
                  <a:srgbClr val="008000"/>
                </a:solidFill>
              </a:rPr>
              <a:t> Muscular Dystrophy</a:t>
            </a:r>
          </a:p>
        </p:txBody>
      </p:sp>
    </p:spTree>
    <p:extLst>
      <p:ext uri="{BB962C8B-B14F-4D97-AF65-F5344CB8AC3E}">
        <p14:creationId xmlns:p14="http://schemas.microsoft.com/office/powerpoint/2010/main" val="158302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3225"/>
            <a:ext cx="8229600" cy="239983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Why does this matter to the BWC?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0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95295"/>
            <a:ext cx="8229600" cy="5020234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Why does this matter to the BWC?</a:t>
            </a:r>
            <a:br>
              <a:rPr lang="en-US" sz="4800" dirty="0" smtClean="0">
                <a:solidFill>
                  <a:srgbClr val="0000FF"/>
                </a:solidFill>
              </a:rPr>
            </a:br>
            <a:r>
              <a:rPr lang="en-US" sz="4800" dirty="0" smtClean="0">
                <a:solidFill>
                  <a:srgbClr val="0000FF"/>
                </a:solidFill>
              </a:rPr>
              <a:t/>
            </a:r>
            <a:br>
              <a:rPr lang="en-US" sz="4800" dirty="0" smtClean="0">
                <a:solidFill>
                  <a:srgbClr val="0000FF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The belief that if you have the tools to make something, you can make something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660066"/>
                </a:solidFill>
              </a:rPr>
              <a:t>Comparisons with software hacking</a:t>
            </a:r>
            <a:endParaRPr lang="en-US" sz="4800" dirty="0">
              <a:solidFill>
                <a:srgbClr val="66006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3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8000"/>
                </a:solidFill>
              </a:rPr>
              <a:t>Biology as computing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Reading DNA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Writing DNA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Designing DNA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Gene Editing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8000"/>
                </a:solidFill>
              </a:rPr>
              <a:t>Distribution of </a:t>
            </a:r>
            <a:r>
              <a:rPr lang="en-US" sz="3200" dirty="0" smtClean="0">
                <a:solidFill>
                  <a:srgbClr val="008000"/>
                </a:solidFill>
              </a:rPr>
              <a:t>Means</a:t>
            </a:r>
          </a:p>
          <a:p>
            <a:r>
              <a:rPr lang="en-US" sz="2400" dirty="0" err="1" smtClean="0">
                <a:solidFill>
                  <a:srgbClr val="008000"/>
                </a:solidFill>
              </a:rPr>
              <a:t>SynBio</a:t>
            </a:r>
            <a:r>
              <a:rPr lang="en-US" sz="2400" dirty="0" smtClean="0">
                <a:solidFill>
                  <a:srgbClr val="008000"/>
                </a:solidFill>
              </a:rPr>
              <a:t> knowledge 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Genome data 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Technology </a:t>
            </a:r>
          </a:p>
          <a:p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dirty="0" smtClean="0">
                <a:solidFill>
                  <a:srgbClr val="008000"/>
                </a:solidFill>
              </a:rPr>
              <a:t>quipment</a:t>
            </a:r>
            <a:endParaRPr lang="en-US" sz="24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4133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Impact on arms control and non-proliferation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1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Biology as computing - basic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Cell Code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(DNA)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Cell hardware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(ribosome)</a:t>
            </a: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Output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(peptide)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41239" y="2638779"/>
            <a:ext cx="484632" cy="6067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241239" y="4209345"/>
            <a:ext cx="484632" cy="6067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Computer Code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(software)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Cell hardware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(CPU)</a:t>
            </a: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Output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eg</a:t>
            </a:r>
            <a:r>
              <a:rPr lang="en-US" dirty="0" smtClean="0">
                <a:solidFill>
                  <a:srgbClr val="008000"/>
                </a:solidFill>
              </a:rPr>
              <a:t> spreadsheet)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457639" y="2638779"/>
            <a:ext cx="484632" cy="6067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457639" y="4209345"/>
            <a:ext cx="484632" cy="6067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15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8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417638"/>
            <a:ext cx="5219700" cy="4953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</a:rPr>
              <a:t>Biology as computing - networks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5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Concern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As we learn about genomics, we can think about designing biology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Reading genomes is getting quicker, cheaper and easier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Big Data and computing power means extracting knowledge from data is becoming easier on a bigger scale and for harder issues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Writing DNA and genomes is getting easier – software and printing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Viral DNA can be ‘sent’ over the internet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Equipment for writing DNA is getting smaller and cheaper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All the equipment and knowledge has legitimate uses which cannot ethically be denied through export controls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The Dark Web is rendering export controls less effective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SENDING PATHOGENIC GENE SEQUENCES OVER THE WEB FOR SYNTHESIS OF EXISTING OR NEW PATHOGENS FOR BIOLOGICAL WEAPONS PURPOSES MAY BECOME A REALITY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Reading DNA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5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7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" r="56488"/>
          <a:stretch/>
        </p:blipFill>
        <p:spPr>
          <a:xfrm>
            <a:off x="0" y="0"/>
            <a:ext cx="3310128" cy="402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471" y="0"/>
            <a:ext cx="3421529" cy="4356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0706"/>
            <a:ext cx="3972054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59000"/>
            <a:ext cx="3810000" cy="252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111" y="5432778"/>
            <a:ext cx="522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AGILENT G2505A DNA </a:t>
            </a:r>
            <a:r>
              <a:rPr lang="en-US" b="1" dirty="0" smtClean="0"/>
              <a:t>Sequencer  </a:t>
            </a:r>
            <a:r>
              <a:rPr lang="en-US" b="1" dirty="0"/>
              <a:t>$1,969.00 </a:t>
            </a:r>
            <a:r>
              <a:rPr lang="en-US" b="1" dirty="0" smtClean="0"/>
              <a:t>USD</a:t>
            </a:r>
          </a:p>
          <a:p>
            <a:r>
              <a:rPr lang="en-US" b="1" dirty="0" err="1" smtClean="0"/>
              <a:t>www.dotmed.com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5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Writing DNA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3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3" y="0"/>
            <a:ext cx="8016522" cy="65911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1" y="0"/>
            <a:ext cx="8228189" cy="65645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9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6" y="0"/>
            <a:ext cx="8060267" cy="664120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4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520700"/>
            <a:ext cx="6350000" cy="58039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9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96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1726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BioAutomation</a:t>
            </a:r>
            <a:r>
              <a:rPr lang="en-US" b="1" dirty="0" smtClean="0"/>
              <a:t> </a:t>
            </a:r>
            <a:r>
              <a:rPr lang="en-US" b="1" dirty="0" err="1" smtClean="0"/>
              <a:t>MerMade</a:t>
            </a:r>
            <a:r>
              <a:rPr lang="en-US" b="1" dirty="0" smtClean="0"/>
              <a:t> 192E </a:t>
            </a:r>
            <a:r>
              <a:rPr lang="en-US" dirty="0" smtClean="0"/>
              <a:t>Oligonucleotide </a:t>
            </a:r>
            <a:r>
              <a:rPr lang="en-US" dirty="0"/>
              <a:t>synthesizer is designed to synthesize DNA, RNA &amp; LNA oligonucleotides in a column format using standard or modified chemistries.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Designing DNA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Software to design DNA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Software to design metabolic pathways and identify genes needed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1" y="2273300"/>
            <a:ext cx="1192195" cy="1607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22" y="2290233"/>
            <a:ext cx="3032478" cy="1087232"/>
          </a:xfrm>
          <a:prstGeom prst="rect">
            <a:avLst/>
          </a:prstGeom>
        </p:spPr>
      </p:pic>
      <p:pic>
        <p:nvPicPr>
          <p:cNvPr id="11" name="Picture 10" descr="Screen Shot 2015-12-06 at 3.13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11" y="2455333"/>
            <a:ext cx="3466831" cy="805745"/>
          </a:xfrm>
          <a:prstGeom prst="rect">
            <a:avLst/>
          </a:prstGeom>
        </p:spPr>
      </p:pic>
      <p:pic>
        <p:nvPicPr>
          <p:cNvPr id="12" name="Picture 11" descr="Screen Shot 2015-12-06 at 3.15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42" y="4779963"/>
            <a:ext cx="41021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Genome Editing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Agrobacter</a:t>
            </a:r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Hybrid </a:t>
            </a:r>
            <a:r>
              <a:rPr lang="en-US" sz="2800" dirty="0" err="1" smtClean="0">
                <a:solidFill>
                  <a:srgbClr val="008000"/>
                </a:solidFill>
              </a:rPr>
              <a:t>meganuclease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Zinc Finger Domains</a:t>
            </a:r>
          </a:p>
          <a:p>
            <a:r>
              <a:rPr lang="en-US" sz="2800" dirty="0" err="1" smtClean="0">
                <a:solidFill>
                  <a:srgbClr val="008000"/>
                </a:solidFill>
              </a:rPr>
              <a:t>Talen</a:t>
            </a:r>
            <a:endParaRPr lang="en-US" sz="28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Gene Guns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CRISPR-Cas9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New methods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Gene Drives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Easier, quicker, cheaper, more accurate, fewer errors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29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pic>
        <p:nvPicPr>
          <p:cNvPr id="10" name="Picture 9" descr="Screen Shot 2015-12-06 at 3.3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0" y="1417638"/>
            <a:ext cx="4176889" cy="34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0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00201"/>
            <a:ext cx="40386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Many definitions.</a:t>
            </a:r>
          </a:p>
          <a:p>
            <a:pPr marL="0" indent="0">
              <a:buFontTx/>
              <a:buNone/>
            </a:pPr>
            <a:endParaRPr lang="en-US" sz="1200" dirty="0" smtClean="0">
              <a:solidFill>
                <a:srgbClr val="008000"/>
              </a:solidFill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An engineering approach to biology: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Arial" charset="0"/>
              </a:rPr>
              <a:t>Design for purpose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Arial" charset="0"/>
              </a:rPr>
              <a:t>Standardization of parts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Arial" charset="0"/>
              </a:rPr>
              <a:t>Defined tolerances</a:t>
            </a:r>
          </a:p>
          <a:p>
            <a:pPr lvl="1"/>
            <a:endParaRPr lang="en-US" sz="2000" dirty="0" smtClean="0">
              <a:solidFill>
                <a:srgbClr val="008000"/>
              </a:solidFill>
              <a:latin typeface="Arial" charset="0"/>
            </a:endParaRPr>
          </a:p>
          <a:p>
            <a:pPr marL="457200" lvl="1" indent="0">
              <a:buFont typeface="Arial"/>
              <a:buNone/>
            </a:pPr>
            <a:endParaRPr lang="en-US" sz="1200" dirty="0" smtClean="0">
              <a:solidFill>
                <a:srgbClr val="008000"/>
              </a:solidFill>
              <a:latin typeface="Arial" charset="0"/>
            </a:endParaRP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Arial" charset="0"/>
              </a:rPr>
              <a:t>Novel forms or new metabolic pathways</a:t>
            </a:r>
            <a:endParaRPr lang="en-US" sz="2000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569" y="1600200"/>
            <a:ext cx="4704431" cy="36576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>
                <a:solidFill>
                  <a:srgbClr val="0000FF"/>
                </a:solidFill>
                <a:latin typeface="Arial" charset="0"/>
              </a:rPr>
              <a:t>What is Synthetic Biology?</a:t>
            </a:r>
            <a:endParaRPr lang="en-US" sz="3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7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Issues with the Biology as Computing Analogy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264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Computers are dry</a:t>
            </a:r>
          </a:p>
          <a:p>
            <a:r>
              <a:rPr lang="en-US" dirty="0" smtClean="0"/>
              <a:t>Computers are designed </a:t>
            </a:r>
          </a:p>
          <a:p>
            <a:r>
              <a:rPr lang="en-US" dirty="0" smtClean="0"/>
              <a:t>Computers draw the power they need</a:t>
            </a:r>
          </a:p>
          <a:p>
            <a:r>
              <a:rPr lang="en-US" dirty="0" smtClean="0"/>
              <a:t>Computers can focus on one designed task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88089" y="1605844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Biology </a:t>
            </a:r>
            <a:r>
              <a:rPr lang="en-US" dirty="0"/>
              <a:t>is </a:t>
            </a:r>
            <a:r>
              <a:rPr lang="en-US" dirty="0" smtClean="0"/>
              <a:t>wet</a:t>
            </a:r>
          </a:p>
          <a:p>
            <a:r>
              <a:rPr lang="en-US" dirty="0" smtClean="0"/>
              <a:t>Biology evolved</a:t>
            </a:r>
          </a:p>
          <a:p>
            <a:r>
              <a:rPr lang="en-US" dirty="0" smtClean="0"/>
              <a:t>Biology </a:t>
            </a:r>
            <a:r>
              <a:rPr lang="en-US" dirty="0"/>
              <a:t>is living so must be energy </a:t>
            </a:r>
            <a:r>
              <a:rPr lang="en-US" dirty="0" smtClean="0"/>
              <a:t>efficient</a:t>
            </a:r>
          </a:p>
          <a:p>
            <a:r>
              <a:rPr lang="en-US" dirty="0" smtClean="0"/>
              <a:t>Synthetic </a:t>
            </a:r>
            <a:r>
              <a:rPr lang="en-US" dirty="0"/>
              <a:t>organisms must do </a:t>
            </a:r>
            <a:r>
              <a:rPr lang="en-US" dirty="0" smtClean="0"/>
              <a:t>three:</a:t>
            </a:r>
          </a:p>
          <a:p>
            <a:pPr lvl="1"/>
            <a:r>
              <a:rPr lang="en-US" dirty="0" smtClean="0"/>
              <a:t>Living</a:t>
            </a:r>
          </a:p>
          <a:p>
            <a:pPr lvl="1"/>
            <a:r>
              <a:rPr lang="en-US" dirty="0" smtClean="0"/>
              <a:t>Reproducing</a:t>
            </a:r>
          </a:p>
          <a:p>
            <a:pPr lvl="1"/>
            <a:r>
              <a:rPr lang="en-US" dirty="0" smtClean="0"/>
              <a:t>Designed production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319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7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0090" cy="11030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111" y="211667"/>
            <a:ext cx="4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http://biochemical-</a:t>
            </a:r>
            <a:r>
              <a:rPr lang="en-US" dirty="0" err="1"/>
              <a:t>pathways.com</a:t>
            </a:r>
            <a:r>
              <a:rPr lang="en-US" dirty="0"/>
              <a:t>/#/map/1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3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04 at 2.0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4600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9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2-04 at 2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3" y="0"/>
            <a:ext cx="899429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4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Implications for Arms Control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Size of biological weapons R&amp;D complex and number of persons required reduced (?)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Smaller footprint makes it easier to keep </a:t>
            </a:r>
            <a:r>
              <a:rPr lang="en-US" dirty="0" err="1" smtClean="0">
                <a:solidFill>
                  <a:srgbClr val="008000"/>
                </a:solidFill>
              </a:rPr>
              <a:t>programmes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clandestine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Dual-use nature of research, materials, expertise and equipment (at least re development of viable BW agents)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Weaponisation</a:t>
            </a:r>
            <a:r>
              <a:rPr lang="en-US" dirty="0" smtClean="0">
                <a:solidFill>
                  <a:srgbClr val="008000"/>
                </a:solidFill>
              </a:rPr>
              <a:t> – </a:t>
            </a:r>
            <a:r>
              <a:rPr lang="en-US" dirty="0" err="1" smtClean="0">
                <a:solidFill>
                  <a:srgbClr val="008000"/>
                </a:solidFill>
              </a:rPr>
              <a:t>wmd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vs</a:t>
            </a:r>
            <a:r>
              <a:rPr lang="en-US" dirty="0" smtClean="0">
                <a:solidFill>
                  <a:srgbClr val="008000"/>
                </a:solidFill>
              </a:rPr>
              <a:t> terror </a:t>
            </a:r>
            <a:r>
              <a:rPr lang="en-US" dirty="0" err="1" smtClean="0">
                <a:solidFill>
                  <a:srgbClr val="008000"/>
                </a:solidFill>
              </a:rPr>
              <a:t>vs</a:t>
            </a:r>
            <a:r>
              <a:rPr lang="en-US" dirty="0" smtClean="0">
                <a:solidFill>
                  <a:srgbClr val="008000"/>
                </a:solidFill>
              </a:rPr>
              <a:t> assassination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1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Implications for Non-Proliferation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Practicality of export controls on data</a:t>
            </a:r>
          </a:p>
          <a:p>
            <a:r>
              <a:rPr lang="en-US" dirty="0">
                <a:solidFill>
                  <a:srgbClr val="008000"/>
                </a:solidFill>
              </a:rPr>
              <a:t>No need to export </a:t>
            </a:r>
            <a:r>
              <a:rPr lang="en-US" dirty="0" smtClean="0">
                <a:solidFill>
                  <a:srgbClr val="008000"/>
                </a:solidFill>
              </a:rPr>
              <a:t>pathogens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Availability of equipment (and some expertise) online, potential to avoid export controls and surveillance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Undeniable need for same technologies and equipment to tackle urgent and vital social, health, economic and environmental issues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8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Regulatory Mix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30 March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Trevan, Chrome Consulting,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143000" cy="476250"/>
          </a:xfrm>
        </p:spPr>
        <p:txBody>
          <a:bodyPr/>
          <a:lstStyle/>
          <a:p>
            <a:fld id="{29811589-7A48-4519-BDA6-18573666689F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12700" y="1143000"/>
            <a:ext cx="8661400" cy="5136092"/>
            <a:chOff x="0" y="1524000"/>
            <a:chExt cx="8661400" cy="5136092"/>
          </a:xfrm>
        </p:grpSpPr>
        <p:sp>
          <p:nvSpPr>
            <p:cNvPr id="7" name="Isosceles Triangle 6"/>
            <p:cNvSpPr/>
            <p:nvPr/>
          </p:nvSpPr>
          <p:spPr>
            <a:xfrm>
              <a:off x="2184400" y="1524000"/>
              <a:ext cx="4343400" cy="33528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1752600"/>
              <a:ext cx="2209800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Coercive</a:t>
              </a:r>
              <a:endParaRPr lang="en-US" sz="2400" dirty="0">
                <a:solidFill>
                  <a:srgbClr val="FF0000"/>
                </a:solidFill>
              </a:endParaRPr>
            </a:p>
            <a:p>
              <a:pPr algn="ctr"/>
              <a:r>
                <a:rPr lang="en-GB" sz="1400" dirty="0"/>
                <a:t>b</a:t>
              </a:r>
              <a:r>
                <a:rPr lang="en-GB" sz="1400" dirty="0" smtClean="0"/>
                <a:t>ased </a:t>
              </a:r>
              <a:r>
                <a:rPr lang="en-GB" sz="1400" dirty="0"/>
                <a:t>on the authority of the state and accompanied by penalties for noncompliance; </a:t>
              </a:r>
              <a:r>
                <a:rPr lang="en-GB" sz="1400" dirty="0" err="1" smtClean="0"/>
                <a:t>eg</a:t>
              </a:r>
              <a:r>
                <a:rPr lang="en-GB" sz="1400" dirty="0" smtClean="0"/>
                <a:t> </a:t>
              </a:r>
              <a:r>
                <a:rPr lang="en-GB" sz="1400" dirty="0"/>
                <a:t>statutory regulations, reporting requirements, and mandatory licensing, certification and registration</a:t>
              </a:r>
              <a:r>
                <a:rPr lang="en-US" sz="1400" dirty="0"/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9900" y="5705985"/>
              <a:ext cx="7848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</a:rPr>
                <a:t>Mimetic</a:t>
              </a:r>
            </a:p>
            <a:p>
              <a:pPr algn="ctr"/>
              <a:r>
                <a:rPr lang="en-GB" sz="1400" dirty="0" smtClean="0"/>
                <a:t>based on enlightened self-interest; </a:t>
              </a:r>
              <a:r>
                <a:rPr lang="en-GB" sz="1400" dirty="0" err="1" smtClean="0"/>
                <a:t>eg</a:t>
              </a:r>
              <a:r>
                <a:rPr lang="en-GB" sz="1400" dirty="0" smtClean="0"/>
                <a:t> successful </a:t>
              </a:r>
              <a:r>
                <a:rPr lang="en-GB" sz="1400" dirty="0"/>
                <a:t>practices and models of </a:t>
              </a:r>
              <a:r>
                <a:rPr lang="en-GB" sz="1400" dirty="0" smtClean="0"/>
                <a:t>behaviour such as national </a:t>
              </a:r>
              <a:r>
                <a:rPr lang="en-GB" sz="1400" dirty="0"/>
                <a:t>and international </a:t>
              </a:r>
              <a:r>
                <a:rPr lang="en-GB" sz="1400" dirty="0" smtClean="0"/>
                <a:t>standards (ISO), </a:t>
              </a:r>
              <a:r>
                <a:rPr lang="en-GB" sz="1400" dirty="0"/>
                <a:t>education and awareness-raising</a:t>
              </a:r>
              <a:r>
                <a:rPr lang="en-US" sz="1400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51600" y="1828800"/>
              <a:ext cx="22098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Normative</a:t>
              </a:r>
            </a:p>
            <a:p>
              <a:pPr algn="ctr"/>
              <a:r>
                <a:rPr lang="en-GB" sz="1400" dirty="0" smtClean="0"/>
                <a:t>based </a:t>
              </a:r>
              <a:r>
                <a:rPr lang="en-GB" sz="1400" dirty="0"/>
                <a:t>on conceptions of what is socially desirable; </a:t>
              </a:r>
              <a:r>
                <a:rPr lang="en-GB" sz="1400" dirty="0" err="1" smtClean="0"/>
                <a:t>eg</a:t>
              </a:r>
              <a:r>
                <a:rPr lang="en-GB" sz="1400" dirty="0" smtClean="0"/>
                <a:t> professional </a:t>
              </a:r>
              <a:r>
                <a:rPr lang="en-GB" sz="1400" dirty="0"/>
                <a:t>self-governance, codes of practice, guidelines, and transparency measures</a:t>
              </a:r>
              <a:r>
                <a:rPr lang="en-US" sz="1400" dirty="0"/>
                <a:t> 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830064">
              <a:off x="2201593" y="2729366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8731527">
              <a:off x="5461445" y="2672754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4203700" y="5029200"/>
              <a:ext cx="484632" cy="5334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34200" y="4724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</a:t>
            </a:r>
            <a:r>
              <a:rPr lang="en-US" sz="1400" dirty="0" err="1" smtClean="0"/>
              <a:t>Lentzos</a:t>
            </a:r>
            <a:r>
              <a:rPr lang="en-US" sz="1400" dirty="0" smtClean="0"/>
              <a:t>,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492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New Biological Security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Impracticability of ‘verification’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Cannot stand over the shoulder of every scientist using genetic engineering techniques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Export controls redundant?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Rise of the ‘insider threat’ and ‘lone wolf’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Greater emphasis on: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intelligence and interdiction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ulture of safety and security/self-governance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5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Good News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Knowledge of pathogenicity and transmissibility currently </a:t>
            </a:r>
            <a:r>
              <a:rPr lang="en-US" dirty="0" err="1" smtClean="0">
                <a:solidFill>
                  <a:srgbClr val="008000"/>
                </a:solidFill>
              </a:rPr>
              <a:t>insufficent</a:t>
            </a:r>
            <a:r>
              <a:rPr lang="en-US" dirty="0" smtClean="0">
                <a:solidFill>
                  <a:srgbClr val="008000"/>
                </a:solidFill>
              </a:rPr>
              <a:t> for design-for-function 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Pleiotropy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Evolving out inserts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Evolving to lower mortality and morbidity with higher transmissibility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We have some time to get ready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Synthetic Biology </a:t>
            </a:r>
            <a:br>
              <a:rPr lang="en-US" sz="3600" smtClean="0">
                <a:latin typeface="Arial" charset="0"/>
              </a:rPr>
            </a:br>
            <a:r>
              <a:rPr lang="en-US" altLang="zh-TW" sz="3600" smtClean="0">
                <a:solidFill>
                  <a:srgbClr val="3366FF"/>
                </a:solidFill>
                <a:latin typeface="Arial" charset="0"/>
              </a:rPr>
              <a:t>Designing for Purpose</a:t>
            </a:r>
            <a:endParaRPr lang="en-US" sz="3600" dirty="0">
              <a:latin typeface="Arial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08588" y="1676400"/>
            <a:ext cx="8686800" cy="48230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TW" dirty="0" smtClean="0">
                <a:solidFill>
                  <a:srgbClr val="000090"/>
                </a:solidFill>
              </a:rPr>
              <a:t>To design for purpose implies knowledge of: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>
                <a:solidFill>
                  <a:srgbClr val="008000"/>
                </a:solidFill>
              </a:rPr>
              <a:t>Genomics</a:t>
            </a:r>
            <a:r>
              <a:rPr lang="en-US" altLang="zh-TW" sz="2000" dirty="0" smtClean="0"/>
              <a:t>:</a:t>
            </a:r>
          </a:p>
          <a:p>
            <a:pPr lvl="1"/>
            <a:r>
              <a:rPr lang="en-US" altLang="zh-TW" sz="1600" dirty="0" smtClean="0"/>
              <a:t>What genes do individually and in combination</a:t>
            </a:r>
          </a:p>
          <a:p>
            <a:pPr lvl="1"/>
            <a:r>
              <a:rPr lang="en-US" altLang="zh-TW" sz="1600" dirty="0" smtClean="0"/>
              <a:t>Reliant on information technology and GWAS (genome-wide association studies)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>
                <a:solidFill>
                  <a:srgbClr val="008000"/>
                </a:solidFill>
              </a:rPr>
              <a:t>Genes synthesis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>
                <a:solidFill>
                  <a:srgbClr val="008000"/>
                </a:solidFill>
              </a:rPr>
              <a:t>Genome engineering </a:t>
            </a:r>
            <a:r>
              <a:rPr lang="en-US" altLang="zh-TW" sz="2000" dirty="0" smtClean="0">
                <a:solidFill>
                  <a:srgbClr val="0D0D0D"/>
                </a:solidFill>
              </a:rPr>
              <a:t>(systems biology and its components, knock outs/ins)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Standard </a:t>
            </a:r>
            <a:r>
              <a:rPr lang="en-US" altLang="zh-TW" sz="2000" dirty="0" smtClean="0">
                <a:solidFill>
                  <a:srgbClr val="008000"/>
                </a:solidFill>
              </a:rPr>
              <a:t>components and tools </a:t>
            </a:r>
            <a:r>
              <a:rPr lang="en-US" altLang="zh-TW" sz="2000" dirty="0" smtClean="0"/>
              <a:t>– c.f. nuts and bolts, spanners and wrenches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>
                <a:solidFill>
                  <a:srgbClr val="008000"/>
                </a:solidFill>
              </a:rPr>
              <a:t>Optimization</a:t>
            </a:r>
            <a:r>
              <a:rPr lang="en-US" altLang="zh-TW" sz="2000" dirty="0" smtClean="0"/>
              <a:t> – ‘organism fine-tuning’</a:t>
            </a:r>
          </a:p>
          <a:p>
            <a:pPr lvl="1"/>
            <a:r>
              <a:rPr lang="en-US" altLang="zh-TW" sz="1600" dirty="0" smtClean="0"/>
              <a:t>Chasses </a:t>
            </a:r>
            <a:r>
              <a:rPr lang="en-US" altLang="zh-TW" sz="1400" dirty="0" smtClean="0"/>
              <a:t>(minimal-genome organisms into which one inserts desired genetic material)</a:t>
            </a:r>
          </a:p>
          <a:p>
            <a:pPr lvl="1"/>
            <a:r>
              <a:rPr lang="en-US" altLang="zh-TW" sz="1600" dirty="0" smtClean="0"/>
              <a:t>Promoters, gene switches, </a:t>
            </a:r>
            <a:r>
              <a:rPr lang="en-US" altLang="zh-TW" sz="1600" dirty="0" err="1" smtClean="0"/>
              <a:t>sRNAs</a:t>
            </a:r>
            <a:r>
              <a:rPr lang="en-US" altLang="zh-TW" sz="1600" dirty="0" smtClean="0"/>
              <a:t> </a:t>
            </a:r>
            <a:r>
              <a:rPr lang="en-US" altLang="zh-TW" sz="1400" dirty="0" smtClean="0"/>
              <a:t>(small RNAs regulate gene expression)</a:t>
            </a:r>
          </a:p>
          <a:p>
            <a:pPr lvl="1"/>
            <a:r>
              <a:rPr lang="en-US" altLang="zh-TW" sz="1600" dirty="0" smtClean="0"/>
              <a:t>Health of the organism: energy compromise</a:t>
            </a:r>
          </a:p>
        </p:txBody>
      </p:sp>
    </p:spTree>
    <p:extLst>
      <p:ext uri="{BB962C8B-B14F-4D97-AF65-F5344CB8AC3E}">
        <p14:creationId xmlns:p14="http://schemas.microsoft.com/office/powerpoint/2010/main" val="321788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 you!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06889"/>
            <a:ext cx="8229600" cy="32192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timtrevan@biosafety.co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Chrome Biosafety and Biosecurity Consulting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www.biosafety.co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 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Trevan, Chrome Consulting,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Synthetic Biology </a:t>
            </a:r>
            <a:br>
              <a:rPr lang="en-US" sz="3600" smtClean="0">
                <a:latin typeface="Arial" charset="0"/>
              </a:rPr>
            </a:br>
            <a:r>
              <a:rPr lang="en-US" altLang="zh-TW" sz="3600" smtClean="0">
                <a:solidFill>
                  <a:srgbClr val="3366FF"/>
                </a:solidFill>
                <a:latin typeface="Arial" charset="0"/>
              </a:rPr>
              <a:t>Enabling Technologies*</a:t>
            </a:r>
            <a:endParaRPr lang="en-US" sz="3600" dirty="0">
              <a:latin typeface="Arial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83294" y="1709271"/>
            <a:ext cx="8686800" cy="44315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TW" sz="2400" dirty="0" smtClean="0">
                <a:solidFill>
                  <a:srgbClr val="008000"/>
                </a:solidFill>
              </a:rPr>
              <a:t>Practitioners engaged in synthetic biology research listed these technologies as enabling the engineering of biological systems: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public and private registries of biological parts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standard methods for physical assembly of DNA constructs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genomic databases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software tools for search, alignment, analysis, and editing of DNA sequences,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 smtClean="0"/>
              <a:t>commercial services for DNA synthesis and sequencing. </a:t>
            </a:r>
          </a:p>
          <a:p>
            <a:pPr marL="0" indent="0" algn="ctr">
              <a:buFont typeface="Arial"/>
              <a:buNone/>
            </a:pPr>
            <a:r>
              <a:rPr lang="en-US" altLang="zh-TW" sz="1400" dirty="0" smtClean="0"/>
              <a:t>Also, but less widely used: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altLang="zh-TW" sz="2000" dirty="0" smtClean="0"/>
              <a:t>Standards and methods supporting measurement, functional composition, and data exchange</a:t>
            </a:r>
          </a:p>
          <a:p>
            <a:pPr marL="457200" indent="-457200">
              <a:buFont typeface="+mj-lt"/>
              <a:buAutoNum type="arabicPeriod" startAt="6"/>
            </a:pPr>
            <a:endParaRPr lang="en-US" sz="1200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r>
              <a:rPr lang="en-US" sz="1000" dirty="0" smtClean="0">
                <a:latin typeface="Arial" charset="0"/>
              </a:rPr>
              <a:t>* </a:t>
            </a:r>
            <a:r>
              <a:rPr lang="en-US" sz="1000" dirty="0" smtClean="0">
                <a:latin typeface="Arial" charset="0"/>
                <a:hlinkClick r:id="rId2"/>
              </a:rPr>
              <a:t>http://www.jbioleng.org/content/7/1/13</a:t>
            </a:r>
            <a:r>
              <a:rPr lang="en-US" sz="1000" dirty="0" smtClean="0">
                <a:latin typeface="Arial" charset="0"/>
              </a:rPr>
              <a:t>:  </a:t>
            </a:r>
            <a:r>
              <a:rPr lang="en-US" sz="1000" dirty="0" err="1" smtClean="0">
                <a:latin typeface="Arial" charset="0"/>
              </a:rPr>
              <a:t>Kahl</a:t>
            </a:r>
            <a:r>
              <a:rPr lang="en-US" sz="1000" dirty="0" smtClean="0">
                <a:latin typeface="Arial" charset="0"/>
              </a:rPr>
              <a:t> and </a:t>
            </a:r>
            <a:r>
              <a:rPr lang="en-US" sz="1000" dirty="0" err="1" smtClean="0">
                <a:latin typeface="Arial" charset="0"/>
              </a:rPr>
              <a:t>Endy</a:t>
            </a: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9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Synthetic Biology </a:t>
            </a:r>
            <a:br>
              <a:rPr lang="en-US" sz="3600" smtClean="0">
                <a:latin typeface="Arial" charset="0"/>
              </a:rPr>
            </a:br>
            <a:r>
              <a:rPr lang="en-US" altLang="zh-TW" sz="3600" smtClean="0">
                <a:solidFill>
                  <a:srgbClr val="3366FF"/>
                </a:solidFill>
                <a:latin typeface="Arial" charset="0"/>
              </a:rPr>
              <a:t>Enabling Technologies*</a:t>
            </a:r>
            <a:endParaRPr lang="en-US" sz="3600" dirty="0">
              <a:latin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2705" y="1828801"/>
            <a:ext cx="8254095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TW" dirty="0" smtClean="0">
                <a:solidFill>
                  <a:srgbClr val="008000"/>
                </a:solidFill>
              </a:rPr>
              <a:t>European perspective from EMBO:</a:t>
            </a:r>
          </a:p>
          <a:p>
            <a:pPr marL="0" indent="0">
              <a:buFont typeface="Arial"/>
              <a:buNone/>
            </a:pPr>
            <a:endParaRPr lang="en-US" altLang="zh-TW" sz="800" dirty="0" smtClean="0">
              <a:solidFill>
                <a:srgbClr val="008000"/>
              </a:solidFill>
            </a:endParaRPr>
          </a:p>
          <a:p>
            <a:r>
              <a:rPr lang="en-US" altLang="zh-TW" sz="2800" dirty="0" smtClean="0">
                <a:solidFill>
                  <a:srgbClr val="008000"/>
                </a:solidFill>
              </a:rPr>
              <a:t>Genome Editing</a:t>
            </a:r>
          </a:p>
          <a:p>
            <a:r>
              <a:rPr lang="en-US" altLang="zh-TW" sz="2800" dirty="0" err="1" smtClean="0">
                <a:solidFill>
                  <a:srgbClr val="008000"/>
                </a:solidFill>
              </a:rPr>
              <a:t>Modelling</a:t>
            </a:r>
            <a:r>
              <a:rPr lang="en-US" altLang="zh-TW" sz="2800" dirty="0" smtClean="0">
                <a:solidFill>
                  <a:srgbClr val="008000"/>
                </a:solidFill>
              </a:rPr>
              <a:t> and Computer-Aided Design</a:t>
            </a:r>
          </a:p>
          <a:p>
            <a:r>
              <a:rPr lang="en-US" altLang="zh-TW" sz="2800" dirty="0" smtClean="0">
                <a:solidFill>
                  <a:srgbClr val="008000"/>
                </a:solidFill>
              </a:rPr>
              <a:t>Bio-bricks and Synthetic Circuits</a:t>
            </a:r>
          </a:p>
          <a:p>
            <a:r>
              <a:rPr lang="en-US" altLang="zh-TW" sz="2800" dirty="0" smtClean="0">
                <a:solidFill>
                  <a:srgbClr val="008000"/>
                </a:solidFill>
              </a:rPr>
              <a:t>Synthetic Cells</a:t>
            </a:r>
          </a:p>
          <a:p>
            <a:r>
              <a:rPr lang="en-US" altLang="zh-TW" sz="2800" dirty="0" smtClean="0">
                <a:solidFill>
                  <a:srgbClr val="008000"/>
                </a:solidFill>
              </a:rPr>
              <a:t>Systems Biology</a:t>
            </a:r>
          </a:p>
          <a:p>
            <a:r>
              <a:rPr lang="en-US" altLang="zh-TW" sz="2800" dirty="0" smtClean="0">
                <a:solidFill>
                  <a:srgbClr val="008000"/>
                </a:solidFill>
              </a:rPr>
              <a:t>Metabolic Engineering</a:t>
            </a:r>
            <a:endParaRPr lang="en-US" sz="1000" dirty="0" smtClean="0">
              <a:solidFill>
                <a:srgbClr val="008000"/>
              </a:solidFill>
              <a:latin typeface="Arial" charset="0"/>
            </a:endParaRPr>
          </a:p>
          <a:p>
            <a:pPr marL="0" indent="0">
              <a:buFont typeface="Arial"/>
              <a:buNone/>
            </a:pPr>
            <a:endParaRPr lang="en-US" sz="1000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r>
              <a:rPr lang="en-US" sz="1000" dirty="0" smtClean="0">
                <a:latin typeface="Arial" charset="0"/>
              </a:rPr>
              <a:t>* </a:t>
            </a:r>
            <a:r>
              <a:rPr lang="en-US" sz="1000" dirty="0" smtClean="0">
                <a:latin typeface="Arial" charset="0"/>
                <a:hlinkClick r:id="rId2"/>
              </a:rPr>
              <a:t>http://www.embo-embl-symposia.org/symposia/2015/EES15-04/</a:t>
            </a:r>
            <a:r>
              <a:rPr lang="en-US" sz="1000" dirty="0" smtClean="0">
                <a:latin typeface="Arial" charset="0"/>
              </a:rPr>
              <a:t>  </a:t>
            </a:r>
            <a:r>
              <a:rPr lang="en-US" sz="1000" dirty="0" err="1" smtClean="0">
                <a:latin typeface="Arial" charset="0"/>
              </a:rPr>
              <a:t>Fussenegger</a:t>
            </a:r>
            <a:r>
              <a:rPr lang="en-US" sz="1000" dirty="0" smtClean="0">
                <a:latin typeface="Arial" charset="0"/>
              </a:rPr>
              <a:t>, Nielsen, </a:t>
            </a:r>
            <a:r>
              <a:rPr lang="en-US" sz="1000" dirty="0" err="1" smtClean="0">
                <a:latin typeface="Arial" charset="0"/>
              </a:rPr>
              <a:t>Smolke</a:t>
            </a:r>
            <a:r>
              <a:rPr lang="en-US" sz="1000" dirty="0" smtClean="0">
                <a:latin typeface="Arial" charset="0"/>
              </a:rPr>
              <a:t>, </a:t>
            </a:r>
            <a:r>
              <a:rPr lang="en-US" sz="1000" dirty="0" err="1" smtClean="0">
                <a:latin typeface="Arial" charset="0"/>
              </a:rPr>
              <a:t>Patil</a:t>
            </a: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2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445" y="0"/>
            <a:ext cx="4597121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2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March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Trevan, Chrome Consulting,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F053-4445-994A-9CAA-5F5B973A80E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17" y="0"/>
            <a:ext cx="68580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1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1338</Words>
  <Application>Microsoft Macintosh PowerPoint</Application>
  <PresentationFormat>On-screen Show (4:3)</PresentationFormat>
  <Paragraphs>275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Scientific and Technological Developments in Biology and their Impact on the Prohibition of BW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this matter to the BWC?</vt:lpstr>
      <vt:lpstr>Why does this matter to the BWC?  The belief that if you have the tools to make something, you can make something  Comparisons with software hacking</vt:lpstr>
      <vt:lpstr>Overview</vt:lpstr>
      <vt:lpstr>Biology as computing - basic</vt:lpstr>
      <vt:lpstr>PowerPoint Presentation</vt:lpstr>
      <vt:lpstr>The Concern</vt:lpstr>
      <vt:lpstr>Reading DNA</vt:lpstr>
      <vt:lpstr>PowerPoint Presentation</vt:lpstr>
      <vt:lpstr>PowerPoint Presentation</vt:lpstr>
      <vt:lpstr>PowerPoint Presentation</vt:lpstr>
      <vt:lpstr>Writing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DNA</vt:lpstr>
      <vt:lpstr>Genome Editing</vt:lpstr>
      <vt:lpstr>Issues with the Biology as Computing Analogy</vt:lpstr>
      <vt:lpstr>PowerPoint Presentation</vt:lpstr>
      <vt:lpstr>PowerPoint Presentation</vt:lpstr>
      <vt:lpstr>PowerPoint Presentation</vt:lpstr>
      <vt:lpstr>PowerPoint Presentation</vt:lpstr>
      <vt:lpstr>Implications for Arms Control</vt:lpstr>
      <vt:lpstr>Implications for Non-Proliferation</vt:lpstr>
      <vt:lpstr>The Regulatory Mix</vt:lpstr>
      <vt:lpstr>The New Biological Security</vt:lpstr>
      <vt:lpstr>The Good News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Biosafety and Security against  Misuse of Biological and Chemical Agents </dc:title>
  <dc:creator>Martin Timothy Trevan</dc:creator>
  <cp:lastModifiedBy>Martin Timothy Trevan</cp:lastModifiedBy>
  <cp:revision>18</cp:revision>
  <dcterms:created xsi:type="dcterms:W3CDTF">2015-12-03T17:30:09Z</dcterms:created>
  <dcterms:modified xsi:type="dcterms:W3CDTF">2016-03-30T04:37:15Z</dcterms:modified>
</cp:coreProperties>
</file>